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404" r:id="rId2"/>
    <p:sldId id="257" r:id="rId3"/>
    <p:sldId id="449" r:id="rId4"/>
    <p:sldId id="464" r:id="rId5"/>
    <p:sldId id="446" r:id="rId6"/>
    <p:sldId id="262" r:id="rId7"/>
    <p:sldId id="409" r:id="rId8"/>
    <p:sldId id="408" r:id="rId9"/>
    <p:sldId id="354" r:id="rId10"/>
    <p:sldId id="367" r:id="rId11"/>
    <p:sldId id="268" r:id="rId12"/>
    <p:sldId id="415" r:id="rId13"/>
    <p:sldId id="270" r:id="rId14"/>
    <p:sldId id="416" r:id="rId15"/>
    <p:sldId id="465" r:id="rId16"/>
    <p:sldId id="452" r:id="rId17"/>
    <p:sldId id="453" r:id="rId18"/>
    <p:sldId id="454" r:id="rId19"/>
    <p:sldId id="455" r:id="rId20"/>
    <p:sldId id="418" r:id="rId21"/>
    <p:sldId id="279" r:id="rId22"/>
    <p:sldId id="420" r:id="rId23"/>
    <p:sldId id="281" r:id="rId24"/>
    <p:sldId id="458" r:id="rId25"/>
    <p:sldId id="283" r:id="rId26"/>
    <p:sldId id="291" r:id="rId27"/>
    <p:sldId id="423" r:id="rId28"/>
    <p:sldId id="424" r:id="rId29"/>
    <p:sldId id="497" r:id="rId30"/>
    <p:sldId id="287" r:id="rId31"/>
    <p:sldId id="288" r:id="rId32"/>
    <p:sldId id="460" r:id="rId33"/>
    <p:sldId id="471" r:id="rId34"/>
    <p:sldId id="461" r:id="rId35"/>
    <p:sldId id="443" r:id="rId36"/>
    <p:sldId id="463" r:id="rId37"/>
    <p:sldId id="462" r:id="rId38"/>
    <p:sldId id="434" r:id="rId39"/>
    <p:sldId id="437" r:id="rId40"/>
    <p:sldId id="352" r:id="rId41"/>
    <p:sldId id="300" r:id="rId42"/>
    <p:sldId id="379" r:id="rId43"/>
    <p:sldId id="432" r:id="rId4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E3F88"/>
    <a:srgbClr val="1355B5"/>
    <a:srgbClr val="E46620"/>
    <a:srgbClr val="AF4C15"/>
    <a:srgbClr val="480000"/>
    <a:srgbClr val="C49500"/>
    <a:srgbClr val="967200"/>
    <a:srgbClr val="1507C5"/>
    <a:srgbClr val="1F1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45" autoAdjust="0"/>
    <p:restoredTop sz="86370" autoAdjust="0"/>
  </p:normalViewPr>
  <p:slideViewPr>
    <p:cSldViewPr>
      <p:cViewPr varScale="1">
        <p:scale>
          <a:sx n="96" d="100"/>
          <a:sy n="96" d="100"/>
        </p:scale>
        <p:origin x="486"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2" cy="457512"/>
          </a:xfrm>
          <a:prstGeom prst="rect">
            <a:avLst/>
          </a:prstGeom>
        </p:spPr>
        <p:txBody>
          <a:bodyPr vert="horz" lIns="90561" tIns="45281" rIns="90561" bIns="45281" rtlCol="0"/>
          <a:lstStyle>
            <a:lvl1pPr algn="l">
              <a:defRPr sz="1100"/>
            </a:lvl1pPr>
          </a:lstStyle>
          <a:p>
            <a:endParaRPr lang="en-US" dirty="0"/>
          </a:p>
        </p:txBody>
      </p:sp>
      <p:sp>
        <p:nvSpPr>
          <p:cNvPr id="3" name="Date Placeholder 2"/>
          <p:cNvSpPr>
            <a:spLocks noGrp="1"/>
          </p:cNvSpPr>
          <p:nvPr>
            <p:ph type="dt" sz="quarter" idx="1"/>
          </p:nvPr>
        </p:nvSpPr>
        <p:spPr>
          <a:xfrm>
            <a:off x="3884029" y="1"/>
            <a:ext cx="2972422" cy="457512"/>
          </a:xfrm>
          <a:prstGeom prst="rect">
            <a:avLst/>
          </a:prstGeom>
        </p:spPr>
        <p:txBody>
          <a:bodyPr vert="horz" lIns="90561" tIns="45281" rIns="90561" bIns="45281" rtlCol="0"/>
          <a:lstStyle>
            <a:lvl1pPr algn="r">
              <a:defRPr sz="1100"/>
            </a:lvl1pPr>
          </a:lstStyle>
          <a:p>
            <a:fld id="{C0298BA9-E4B3-4B2D-B535-113C02BC0E27}" type="datetimeFigureOut">
              <a:rPr lang="en-US" smtClean="0"/>
              <a:pPr/>
              <a:t>3/27/2022</a:t>
            </a:fld>
            <a:endParaRPr lang="en-US" dirty="0"/>
          </a:p>
        </p:txBody>
      </p:sp>
      <p:sp>
        <p:nvSpPr>
          <p:cNvPr id="4" name="Footer Placeholder 3"/>
          <p:cNvSpPr>
            <a:spLocks noGrp="1"/>
          </p:cNvSpPr>
          <p:nvPr>
            <p:ph type="ftr" sz="quarter" idx="2"/>
          </p:nvPr>
        </p:nvSpPr>
        <p:spPr>
          <a:xfrm>
            <a:off x="2" y="8684928"/>
            <a:ext cx="2972422" cy="457512"/>
          </a:xfrm>
          <a:prstGeom prst="rect">
            <a:avLst/>
          </a:prstGeom>
        </p:spPr>
        <p:txBody>
          <a:bodyPr vert="horz" lIns="90561" tIns="45281" rIns="90561" bIns="45281" rtlCol="0" anchor="b"/>
          <a:lstStyle>
            <a:lvl1pPr algn="l">
              <a:defRPr sz="1100"/>
            </a:lvl1pPr>
          </a:lstStyle>
          <a:p>
            <a:endParaRPr lang="en-US" dirty="0"/>
          </a:p>
        </p:txBody>
      </p:sp>
      <p:sp>
        <p:nvSpPr>
          <p:cNvPr id="5" name="Slide Number Placeholder 4"/>
          <p:cNvSpPr>
            <a:spLocks noGrp="1"/>
          </p:cNvSpPr>
          <p:nvPr>
            <p:ph type="sldNum" sz="quarter" idx="3"/>
          </p:nvPr>
        </p:nvSpPr>
        <p:spPr>
          <a:xfrm>
            <a:off x="3884029" y="8684928"/>
            <a:ext cx="2972422" cy="457512"/>
          </a:xfrm>
          <a:prstGeom prst="rect">
            <a:avLst/>
          </a:prstGeom>
        </p:spPr>
        <p:txBody>
          <a:bodyPr vert="horz" lIns="90561" tIns="45281" rIns="90561" bIns="45281" rtlCol="0" anchor="b"/>
          <a:lstStyle>
            <a:lvl1pPr algn="r">
              <a:defRPr sz="1100"/>
            </a:lvl1pPr>
          </a:lstStyle>
          <a:p>
            <a:fld id="{46BC491F-68B7-4F46-84AE-0EBF9CB09E25}" type="slidenum">
              <a:rPr lang="en-US" smtClean="0"/>
              <a:pPr/>
              <a:t>‹#›</a:t>
            </a:fld>
            <a:endParaRPr lang="en-US" dirty="0"/>
          </a:p>
        </p:txBody>
      </p:sp>
    </p:spTree>
    <p:extLst>
      <p:ext uri="{BB962C8B-B14F-4D97-AF65-F5344CB8AC3E}">
        <p14:creationId xmlns:p14="http://schemas.microsoft.com/office/powerpoint/2010/main" val="19856669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2282" tIns="46142" rIns="92282" bIns="46142" rtlCol="0"/>
          <a:lstStyle>
            <a:lvl1pPr algn="l">
              <a:defRPr sz="1100" dirty="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2282" tIns="46142" rIns="92282" bIns="46142" rtlCol="0"/>
          <a:lstStyle>
            <a:lvl1pPr algn="r">
              <a:defRPr sz="1100"/>
            </a:lvl1pPr>
          </a:lstStyle>
          <a:p>
            <a:pPr>
              <a:defRPr/>
            </a:pPr>
            <a:fld id="{6A049C44-87D3-412B-A0C3-CBC90E1DB655}" type="datetimeFigureOut">
              <a:rPr lang="en-US"/>
              <a:pPr>
                <a:defRPr/>
              </a:pPr>
              <a:t>3/27/2022</a:t>
            </a:fld>
            <a:endParaRPr lang="en-US" dirty="0"/>
          </a:p>
        </p:txBody>
      </p:sp>
      <p:sp>
        <p:nvSpPr>
          <p:cNvPr id="4" name="Slide Image Placeholder 3"/>
          <p:cNvSpPr>
            <a:spLocks noGrp="1" noRot="1" noChangeAspect="1"/>
          </p:cNvSpPr>
          <p:nvPr>
            <p:ph type="sldImg" idx="2"/>
          </p:nvPr>
        </p:nvSpPr>
        <p:spPr>
          <a:xfrm>
            <a:off x="381000" y="684213"/>
            <a:ext cx="6096000" cy="3429000"/>
          </a:xfrm>
          <a:prstGeom prst="rect">
            <a:avLst/>
          </a:prstGeom>
          <a:noFill/>
          <a:ln w="12700">
            <a:solidFill>
              <a:prstClr val="black"/>
            </a:solidFill>
          </a:ln>
        </p:spPr>
        <p:txBody>
          <a:bodyPr vert="horz" lIns="92282" tIns="46142" rIns="92282" bIns="46142"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2282" tIns="46142" rIns="92282" bIns="4614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2282" tIns="46142" rIns="92282" bIns="46142" rtlCol="0" anchor="b"/>
          <a:lstStyle>
            <a:lvl1pPr algn="l">
              <a:defRPr sz="1100" dirty="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2282" tIns="46142" rIns="92282" bIns="46142" rtlCol="0" anchor="b"/>
          <a:lstStyle>
            <a:lvl1pPr algn="r">
              <a:defRPr sz="1100"/>
            </a:lvl1pPr>
          </a:lstStyle>
          <a:p>
            <a:pPr>
              <a:defRPr/>
            </a:pPr>
            <a:fld id="{3B410639-B6E8-4718-941D-1EB8DB60CC41}" type="slidenum">
              <a:rPr lang="en-US"/>
              <a:pPr>
                <a:defRPr/>
              </a:pPr>
              <a:t>‹#›</a:t>
            </a:fld>
            <a:endParaRPr lang="en-US" dirty="0"/>
          </a:p>
        </p:txBody>
      </p:sp>
    </p:spTree>
    <p:extLst>
      <p:ext uri="{BB962C8B-B14F-4D97-AF65-F5344CB8AC3E}">
        <p14:creationId xmlns:p14="http://schemas.microsoft.com/office/powerpoint/2010/main" val="185844378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334963" y="663575"/>
            <a:ext cx="5902325" cy="332105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Hello and welcome.  Thank you for coming today.</a:t>
            </a:r>
          </a:p>
          <a:p>
            <a:pPr eaLnBrk="1" hangingPunct="1">
              <a:spcBef>
                <a:spcPct val="0"/>
              </a:spcBef>
            </a:pPr>
            <a:endParaRPr lang="en-US" dirty="0"/>
          </a:p>
          <a:p>
            <a:pPr eaLnBrk="1" hangingPunct="1">
              <a:spcBef>
                <a:spcPct val="0"/>
              </a:spcBef>
            </a:pPr>
            <a:r>
              <a:rPr lang="en-US" dirty="0"/>
              <a:t>Happy to see all of you here to learn more about the dual credit program at Collin College</a:t>
            </a:r>
          </a:p>
          <a:p>
            <a:pPr eaLnBrk="1" hangingPunct="1">
              <a:spcBef>
                <a:spcPct val="0"/>
              </a:spcBef>
            </a:pPr>
            <a:endParaRPr lang="en-US" dirty="0"/>
          </a:p>
          <a:p>
            <a:pPr defTabSz="864931" eaLnBrk="1" hangingPunct="1">
              <a:spcBef>
                <a:spcPct val="0"/>
              </a:spcBef>
              <a:defRPr/>
            </a:pPr>
            <a:r>
              <a:rPr lang="en-US" dirty="0"/>
              <a:t>Introduce</a:t>
            </a:r>
            <a:r>
              <a:rPr lang="en-US" baseline="0" dirty="0"/>
              <a:t> myself</a:t>
            </a:r>
            <a:endParaRPr lang="en-US" dirty="0"/>
          </a:p>
          <a:p>
            <a:pPr eaLnBrk="1" hangingPunct="1">
              <a:spcBef>
                <a:spcPct val="0"/>
              </a:spcBef>
            </a:pPr>
            <a:endParaRPr lang="en-US" dirty="0"/>
          </a:p>
          <a:p>
            <a:pPr eaLnBrk="1" hangingPunct="1">
              <a:spcBef>
                <a:spcPct val="0"/>
              </a:spcBef>
            </a:pPr>
            <a:r>
              <a:rPr lang="en-US" dirty="0"/>
              <a:t>I</a:t>
            </a:r>
            <a:r>
              <a:rPr lang="en-US" baseline="0" dirty="0"/>
              <a:t> am going to cover a lot of material tonight.  </a:t>
            </a:r>
            <a:endParaRPr lang="en-US" dirty="0"/>
          </a:p>
          <a:p>
            <a:pPr eaLnBrk="1" hangingPunct="1">
              <a:spcBef>
                <a:spcPct val="0"/>
              </a:spcBef>
            </a:pPr>
            <a:endParaRPr lang="en-US" dirty="0"/>
          </a:p>
          <a:p>
            <a:pPr eaLnBrk="1" hangingPunct="1">
              <a:spcBef>
                <a:spcPct val="0"/>
              </a:spcBef>
            </a:pPr>
            <a:r>
              <a:rPr lang="en-US" dirty="0"/>
              <a:t>After this presentation you will have a better understanding of what</a:t>
            </a:r>
            <a:r>
              <a:rPr lang="en-US" baseline="0" dirty="0"/>
              <a:t> </a:t>
            </a:r>
            <a:r>
              <a:rPr lang="en-US" dirty="0"/>
              <a:t>dual</a:t>
            </a:r>
            <a:r>
              <a:rPr lang="en-US" baseline="0" dirty="0"/>
              <a:t> credit is, the options available to you at Allen HS, and the steps you need to take at Collin to enroll in the program.</a:t>
            </a:r>
            <a:endParaRPr lang="en-US" dirty="0"/>
          </a:p>
          <a:p>
            <a:pPr eaLnBrk="1" hangingPunct="1">
              <a:spcBef>
                <a:spcPct val="0"/>
              </a:spcBef>
            </a:pPr>
            <a:endParaRPr lang="en-US" dirty="0"/>
          </a:p>
          <a:p>
            <a:pPr defTabSz="881365" eaLnBrk="1" hangingPunct="1">
              <a:spcBef>
                <a:spcPct val="0"/>
              </a:spcBef>
              <a:defRPr/>
            </a:pPr>
            <a:r>
              <a:rPr lang="en-US" dirty="0">
                <a:latin typeface="Arial" charset="0"/>
              </a:rPr>
              <a:t>If you would, please save any questions until the end of the presentation. I</a:t>
            </a:r>
            <a:r>
              <a:rPr lang="en-US" baseline="0" dirty="0">
                <a:latin typeface="Arial" charset="0"/>
              </a:rPr>
              <a:t> will open it up to questions for the good of the group and then I will be around to answer any specific individual questions you may have.</a:t>
            </a:r>
            <a:endParaRPr lang="en-US" dirty="0">
              <a:latin typeface="Arial" charset="0"/>
            </a:endParaRPr>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DD7C52-465D-4764-AF26-BB850643D79E}" type="slidenum">
              <a:rPr lang="en-US" smtClean="0"/>
              <a:pPr/>
              <a:t>1</a:t>
            </a:fld>
            <a:endParaRPr lang="en-US" dirty="0"/>
          </a:p>
        </p:txBody>
      </p:sp>
    </p:spTree>
    <p:extLst>
      <p:ext uri="{BB962C8B-B14F-4D97-AF65-F5344CB8AC3E}">
        <p14:creationId xmlns:p14="http://schemas.microsoft.com/office/powerpoint/2010/main" val="4271723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9384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85" name="Google Shape;385;p1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Full Version of PowerPoint available at collin.edu/express/dualcredit/forms.html</a:t>
            </a:r>
            <a:endParaRPr/>
          </a:p>
        </p:txBody>
      </p:sp>
      <p:sp>
        <p:nvSpPr>
          <p:cNvPr id="386" name="Google Shape;386;p11: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663575"/>
            <a:ext cx="5902325" cy="3321050"/>
          </a:xfrm>
        </p:spPr>
      </p:sp>
      <p:sp>
        <p:nvSpPr>
          <p:cNvPr id="3" name="Notes Placeholder 2"/>
          <p:cNvSpPr>
            <a:spLocks noGrp="1"/>
          </p:cNvSpPr>
          <p:nvPr>
            <p:ph type="body" idx="1"/>
          </p:nvPr>
        </p:nvSpPr>
        <p:spPr/>
        <p:txBody>
          <a:bodyPr>
            <a:normAutofit/>
          </a:bodyPr>
          <a:lstStyle/>
          <a:p>
            <a:pPr defTabSz="889639">
              <a:defRPr/>
            </a:pPr>
            <a:r>
              <a:rPr lang="en-US" dirty="0"/>
              <a:t>Free, 20 minutes, no essay</a:t>
            </a:r>
          </a:p>
          <a:p>
            <a:pPr defTabSz="889639">
              <a:defRPr/>
            </a:pPr>
            <a:endParaRPr lang="en-US" dirty="0"/>
          </a:p>
          <a:p>
            <a:pPr defTabSz="889639">
              <a:defRPr/>
            </a:pPr>
            <a:endParaRPr lang="en-US" dirty="0"/>
          </a:p>
          <a:p>
            <a:pPr defTabSz="889639">
              <a:defRPr/>
            </a:pPr>
            <a:r>
              <a:rPr lang="en-US" dirty="0"/>
              <a:t>Apply</a:t>
            </a:r>
            <a:r>
              <a:rPr lang="en-US" baseline="0" dirty="0"/>
              <a:t> early so you will be ready when registration opens</a:t>
            </a:r>
            <a:endParaRPr lang="en-US" dirty="0"/>
          </a:p>
          <a:p>
            <a:endParaRPr lang="en-US" dirty="0"/>
          </a:p>
        </p:txBody>
      </p:sp>
    </p:spTree>
    <p:extLst>
      <p:ext uri="{BB962C8B-B14F-4D97-AF65-F5344CB8AC3E}">
        <p14:creationId xmlns:p14="http://schemas.microsoft.com/office/powerpoint/2010/main" val="4101643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5" name="Google Shape;40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410639-B6E8-4718-941D-1EB8DB60CC41}" type="slidenum">
              <a:rPr lang="en-US" smtClean="0"/>
              <a:pPr>
                <a:defRPr/>
              </a:pPr>
              <a:t>15</a:t>
            </a:fld>
            <a:endParaRPr lang="en-US" dirty="0"/>
          </a:p>
        </p:txBody>
      </p:sp>
    </p:spTree>
    <p:extLst>
      <p:ext uri="{BB962C8B-B14F-4D97-AF65-F5344CB8AC3E}">
        <p14:creationId xmlns:p14="http://schemas.microsoft.com/office/powerpoint/2010/main" val="1079470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parents/students have checklist</a:t>
            </a:r>
            <a:r>
              <a:rPr lang="en-US" baseline="0" dirty="0"/>
              <a:t> refer to it here.</a:t>
            </a:r>
            <a:endParaRPr lang="en-US" dirty="0"/>
          </a:p>
        </p:txBody>
      </p:sp>
      <p:sp>
        <p:nvSpPr>
          <p:cNvPr id="4" name="Slide Number Placeholder 3"/>
          <p:cNvSpPr>
            <a:spLocks noGrp="1"/>
          </p:cNvSpPr>
          <p:nvPr>
            <p:ph type="sldNum" sz="quarter" idx="10"/>
          </p:nvPr>
        </p:nvSpPr>
        <p:spPr/>
        <p:txBody>
          <a:bodyPr/>
          <a:lstStyle/>
          <a:p>
            <a:pPr>
              <a:defRPr/>
            </a:pPr>
            <a:fld id="{3B410639-B6E8-4718-941D-1EB8DB60CC41}" type="slidenum">
              <a:rPr lang="en-US" smtClean="0"/>
              <a:pPr>
                <a:defRPr/>
              </a:pPr>
              <a:t>16</a:t>
            </a:fld>
            <a:endParaRPr lang="en-US" dirty="0"/>
          </a:p>
        </p:txBody>
      </p:sp>
    </p:spTree>
    <p:extLst>
      <p:ext uri="{BB962C8B-B14F-4D97-AF65-F5344CB8AC3E}">
        <p14:creationId xmlns:p14="http://schemas.microsoft.com/office/powerpoint/2010/main" val="3889713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Don’t forget the parent signature if they are under 18 years of age!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42BF17-7109-47FB-93F4-C8D0AFA24F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97080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Don’t forget the parent signature if they are under 18 years of age!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42BF17-7109-47FB-93F4-C8D0AFA24F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84083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Don’t forget the parent signature if they are under 18 years of age!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42BF17-7109-47FB-93F4-C8D0AFA24F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29468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663575"/>
            <a:ext cx="5902325" cy="3321050"/>
          </a:xfrm>
        </p:spPr>
      </p:sp>
      <p:sp>
        <p:nvSpPr>
          <p:cNvPr id="3" name="Notes Placeholder 2"/>
          <p:cNvSpPr>
            <a:spLocks noGrp="1"/>
          </p:cNvSpPr>
          <p:nvPr>
            <p:ph type="body" idx="1"/>
          </p:nvPr>
        </p:nvSpPr>
        <p:spPr/>
        <p:txBody>
          <a:bodyPr>
            <a:normAutofit/>
          </a:bodyPr>
          <a:lstStyle/>
          <a:p>
            <a:r>
              <a:rPr lang="en-US" dirty="0"/>
              <a:t>TSI-Texas Success Initiative</a:t>
            </a:r>
          </a:p>
          <a:p>
            <a:endParaRPr lang="en-US" dirty="0"/>
          </a:p>
          <a:p>
            <a:r>
              <a:rPr lang="en-US" dirty="0"/>
              <a:t>You must be </a:t>
            </a:r>
            <a:r>
              <a:rPr lang="en-US" baseline="0" dirty="0"/>
              <a:t>assessed in reading, writing, and math or prove an exemption or waiver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B410639-B6E8-4718-941D-1EB8DB60CC41}" type="slidenum">
              <a:rPr lang="en-US" smtClean="0"/>
              <a:pPr>
                <a:defRPr/>
              </a:pPr>
              <a:t>20</a:t>
            </a:fld>
            <a:endParaRPr lang="en-US" dirty="0"/>
          </a:p>
        </p:txBody>
      </p:sp>
    </p:spTree>
    <p:extLst>
      <p:ext uri="{BB962C8B-B14F-4D97-AF65-F5344CB8AC3E}">
        <p14:creationId xmlns:p14="http://schemas.microsoft.com/office/powerpoint/2010/main" val="4096604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5" name="Google Shape;25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Doesn’t that sound great? </a:t>
            </a:r>
            <a:endParaRPr/>
          </a:p>
          <a:p>
            <a:pPr marL="0" lvl="0" indent="0" algn="l" rtl="0">
              <a:spcBef>
                <a:spcPts val="0"/>
              </a:spcBef>
              <a:spcAft>
                <a:spcPts val="0"/>
              </a:spcAft>
              <a:buNone/>
            </a:pPr>
            <a:endParaRPr/>
          </a:p>
          <a:p>
            <a:pPr marL="0" lvl="0" indent="0" algn="l" rtl="0">
              <a:spcBef>
                <a:spcPts val="0"/>
              </a:spcBef>
              <a:spcAft>
                <a:spcPts val="0"/>
              </a:spcAft>
              <a:buNone/>
            </a:pPr>
            <a:r>
              <a:rPr lang="en-US"/>
              <a:t>Opportunity to get a jump start on college while you are still in high school!</a:t>
            </a:r>
            <a:endParaRPr/>
          </a:p>
          <a:p>
            <a:pPr marL="0" lvl="0" indent="0" algn="l" rtl="0">
              <a:spcBef>
                <a:spcPts val="0"/>
              </a:spcBef>
              <a:spcAft>
                <a:spcPts val="0"/>
              </a:spcAft>
              <a:buNone/>
            </a:pPr>
            <a:endParaRPr/>
          </a:p>
          <a:p>
            <a:pPr marL="0" lvl="0" indent="0" algn="l" rtl="0">
              <a:spcBef>
                <a:spcPts val="0"/>
              </a:spcBef>
              <a:spcAft>
                <a:spcPts val="0"/>
              </a:spcAft>
              <a:buNone/>
            </a:pPr>
            <a:r>
              <a:rPr lang="en-US"/>
              <a:t>We want you to be college ready – academically and socially</a:t>
            </a:r>
            <a:endParaRPr/>
          </a:p>
          <a:p>
            <a:pPr marL="0" lvl="0" indent="0" algn="l" rtl="0">
              <a:spcBef>
                <a:spcPts val="0"/>
              </a:spcBef>
              <a:spcAft>
                <a:spcPts val="0"/>
              </a:spcAft>
              <a:buNone/>
            </a:pPr>
            <a:endParaRPr/>
          </a:p>
          <a:p>
            <a:pPr marL="0" lvl="0" indent="0" algn="l" rtl="0">
              <a:spcBef>
                <a:spcPts val="0"/>
              </a:spcBef>
              <a:spcAft>
                <a:spcPts val="0"/>
              </a:spcAft>
              <a:buNone/>
            </a:pPr>
            <a:r>
              <a:rPr lang="en-US"/>
              <a:t>Courses are rigorous and follow college curriculum, taught by Collin professors  </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the perfect way to get your feet wet and </a:t>
            </a:r>
            <a:endParaRPr/>
          </a:p>
          <a:p>
            <a:pPr marL="0" lvl="0" indent="0" algn="l" rtl="0">
              <a:spcBef>
                <a:spcPts val="0"/>
              </a:spcBef>
              <a:spcAft>
                <a:spcPts val="0"/>
              </a:spcAft>
              <a:buNone/>
            </a:pPr>
            <a:r>
              <a:rPr lang="en-US"/>
              <a:t>experience the expectations of a college course while still in HS.</a:t>
            </a:r>
            <a:endParaRPr/>
          </a:p>
          <a:p>
            <a:pPr marL="0" lvl="0" indent="0" algn="l" rtl="0">
              <a:spcBef>
                <a:spcPts val="0"/>
              </a:spcBef>
              <a:spcAft>
                <a:spcPts val="0"/>
              </a:spcAft>
              <a:buNone/>
            </a:pPr>
            <a:endParaRPr/>
          </a:p>
          <a:p>
            <a:pPr marL="0" lvl="0" indent="0" algn="l" rtl="0">
              <a:spcBef>
                <a:spcPts val="360"/>
              </a:spcBef>
              <a:spcAft>
                <a:spcPts val="0"/>
              </a:spcAft>
              <a:buNone/>
            </a:pPr>
            <a:r>
              <a:rPr lang="en-US"/>
              <a:t>Grades will follow you – transcript-official document</a:t>
            </a:r>
            <a:endParaRPr/>
          </a:p>
          <a:p>
            <a:pPr marL="0" lvl="0" indent="0" algn="l" rtl="0">
              <a:spcBef>
                <a:spcPts val="360"/>
              </a:spcBef>
              <a:spcAft>
                <a:spcPts val="0"/>
              </a:spcAft>
              <a:buNone/>
            </a:pPr>
            <a:endParaRPr/>
          </a:p>
          <a:p>
            <a:pPr marL="0" lvl="0" indent="0" algn="l" rtl="0">
              <a:spcBef>
                <a:spcPts val="360"/>
              </a:spcBef>
              <a:spcAft>
                <a:spcPts val="0"/>
              </a:spcAft>
              <a:buNone/>
            </a:pPr>
            <a:r>
              <a:rPr lang="en-US"/>
              <a:t>Save time and money and potentially earn up to a year or more of college credit before graduating high school. </a:t>
            </a:r>
            <a:endParaRPr/>
          </a:p>
          <a:p>
            <a:pPr marL="457200" lvl="1"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0"/>
              </a:spcBef>
              <a:spcAft>
                <a:spcPts val="0"/>
              </a:spcAft>
              <a:buNone/>
            </a:pPr>
            <a:endParaRPr/>
          </a:p>
        </p:txBody>
      </p:sp>
      <p:sp>
        <p:nvSpPr>
          <p:cNvPr id="256" name="Google Shape;256;p2: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Full Version of PowerPoint available at collin.edu/express/dualcredit/forms.html</a:t>
            </a:r>
            <a:endParaRPr/>
          </a:p>
        </p:txBody>
      </p:sp>
      <p:sp>
        <p:nvSpPr>
          <p:cNvPr id="257" name="Google Shape;257;p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Here are a couple of ways you can be exempt from needing the assessment</a:t>
            </a:r>
            <a:endParaRPr/>
          </a:p>
          <a:p>
            <a:pPr marL="0" lvl="0" indent="0" algn="l" rtl="0">
              <a:spcBef>
                <a:spcPts val="360"/>
              </a:spcBef>
              <a:spcAft>
                <a:spcPts val="0"/>
              </a:spcAft>
              <a:buNone/>
            </a:pPr>
            <a:endParaRPr/>
          </a:p>
          <a:p>
            <a:pPr marL="0" lvl="0" indent="0" algn="l" rtl="0">
              <a:spcBef>
                <a:spcPts val="360"/>
              </a:spcBef>
              <a:spcAft>
                <a:spcPts val="0"/>
              </a:spcAft>
              <a:buNone/>
            </a:pPr>
            <a:r>
              <a:rPr lang="en-US"/>
              <a:t>You just have to have one of these-not all, can be partially exempt, can mix and match, must have composite/combined to use ACT or SAT </a:t>
            </a:r>
            <a:endParaRPr/>
          </a:p>
          <a:p>
            <a:pPr marL="0" lvl="0" indent="0" algn="l" rtl="0">
              <a:spcBef>
                <a:spcPts val="360"/>
              </a:spcBef>
              <a:spcAft>
                <a:spcPts val="0"/>
              </a:spcAft>
              <a:buNone/>
            </a:pPr>
            <a:endParaRPr/>
          </a:p>
          <a:p>
            <a:pPr marL="0" lvl="0" indent="0" algn="l" rtl="0">
              <a:spcBef>
                <a:spcPts val="360"/>
              </a:spcBef>
              <a:spcAft>
                <a:spcPts val="0"/>
              </a:spcAft>
              <a:buNone/>
            </a:pPr>
            <a:r>
              <a:rPr lang="en-US"/>
              <a:t>We will need proof of your scores-could be on your transcript or sent directly from the testing source</a:t>
            </a:r>
            <a:endParaRPr/>
          </a:p>
          <a:p>
            <a:pPr marL="0" lvl="0" indent="0" algn="l" rtl="0">
              <a:spcBef>
                <a:spcPts val="360"/>
              </a:spcBef>
              <a:spcAft>
                <a:spcPts val="0"/>
              </a:spcAft>
              <a:buNone/>
            </a:pPr>
            <a:endParaRPr/>
          </a:p>
        </p:txBody>
      </p:sp>
      <p:sp>
        <p:nvSpPr>
          <p:cNvPr id="548" name="Google Shape;548;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
        <p:nvSpPr>
          <p:cNvPr id="549" name="Google Shape;549;p22: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Full Version of PowerPoint available at collin.edu/express/dualcredit/forms.html</a:t>
            </a:r>
            <a:endParaRPr/>
          </a:p>
        </p:txBody>
      </p:sp>
      <p:sp>
        <p:nvSpPr>
          <p:cNvPr id="550" name="Google Shape;550;p2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69" name="Google Shape;569;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
        <p:nvSpPr>
          <p:cNvPr id="570" name="Google Shape;570;p24: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Full Version of PowerPoint available at collin.edu/express/dualcredit/forms.html</a:t>
            </a:r>
            <a:endParaRPr/>
          </a:p>
        </p:txBody>
      </p:sp>
      <p:sp>
        <p:nvSpPr>
          <p:cNvPr id="571" name="Google Shape;571;p24: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410639-B6E8-4718-941D-1EB8DB60CC4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10496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Online Testing is available now, please visit the TSI website at Collin.edu.</a:t>
            </a:r>
            <a:endParaRPr/>
          </a:p>
        </p:txBody>
      </p:sp>
      <p:sp>
        <p:nvSpPr>
          <p:cNvPr id="592" name="Google Shape;592;p26: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Full Version of PowerPoint available at collin.edu/express/dualcredit/forms.html</a:t>
            </a:r>
            <a:endParaRPr/>
          </a:p>
        </p:txBody>
      </p:sp>
      <p:sp>
        <p:nvSpPr>
          <p:cNvPr id="593" name="Google Shape;593;p26: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594" name="Google Shape;59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29000"/>
          </a:xfrm>
        </p:spPr>
      </p:sp>
      <p:sp>
        <p:nvSpPr>
          <p:cNvPr id="3" name="Notes Placeholder 2"/>
          <p:cNvSpPr>
            <a:spLocks noGrp="1"/>
          </p:cNvSpPr>
          <p:nvPr>
            <p:ph type="body" idx="1"/>
          </p:nvPr>
        </p:nvSpPr>
        <p:spPr/>
        <p:txBody>
          <a:bodyPr>
            <a:normAutofit/>
          </a:bodyPr>
          <a:lstStyle/>
          <a:p>
            <a:r>
              <a:rPr lang="en-US" dirty="0"/>
              <a:t>Remember</a:t>
            </a:r>
            <a:r>
              <a:rPr lang="en-US" baseline="0" dirty="0"/>
              <a:t> you can’t study for it, it assesses what you should have already learned</a:t>
            </a:r>
          </a:p>
          <a:p>
            <a:endParaRPr lang="en-US" dirty="0"/>
          </a:p>
          <a:p>
            <a:r>
              <a:rPr lang="en-US" dirty="0"/>
              <a:t>You can always retest-whole or portion-whatever you need!  Have to pay $29 each time. </a:t>
            </a:r>
          </a:p>
          <a:p>
            <a:endParaRPr lang="en-US" dirty="0"/>
          </a:p>
          <a:p>
            <a:r>
              <a:rPr lang="en-US" dirty="0"/>
              <a:t>We know tests don’t measure everything but this is all we have to assess where</a:t>
            </a:r>
            <a:r>
              <a:rPr lang="en-US" baseline="0" dirty="0"/>
              <a:t> you are</a:t>
            </a:r>
          </a:p>
          <a:p>
            <a:endParaRPr lang="en-US" baseline="0" dirty="0"/>
          </a:p>
          <a:p>
            <a:r>
              <a:rPr lang="en-US" baseline="0" dirty="0"/>
              <a:t>May need to focus on HS work</a:t>
            </a:r>
            <a:endParaRPr lang="en-US" dirty="0"/>
          </a:p>
          <a:p>
            <a:endParaRPr lang="en-US" dirty="0"/>
          </a:p>
        </p:txBody>
      </p:sp>
    </p:spTree>
    <p:extLst>
      <p:ext uri="{BB962C8B-B14F-4D97-AF65-F5344CB8AC3E}">
        <p14:creationId xmlns:p14="http://schemas.microsoft.com/office/powerpoint/2010/main" val="3364724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663575"/>
            <a:ext cx="5902325" cy="3321050"/>
          </a:xfrm>
        </p:spPr>
      </p:sp>
      <p:sp>
        <p:nvSpPr>
          <p:cNvPr id="3" name="Notes Placeholder 2"/>
          <p:cNvSpPr>
            <a:spLocks noGrp="1"/>
          </p:cNvSpPr>
          <p:nvPr>
            <p:ph type="body" idx="1"/>
          </p:nvPr>
        </p:nvSpPr>
        <p:spPr/>
        <p:txBody>
          <a:bodyPr>
            <a:normAutofit/>
          </a:bodyPr>
          <a:lstStyle/>
          <a:p>
            <a:r>
              <a:rPr lang="en-US" dirty="0"/>
              <a:t>This</a:t>
            </a:r>
            <a:r>
              <a:rPr lang="en-US" baseline="0" dirty="0"/>
              <a:t> is a state law</a:t>
            </a:r>
          </a:p>
          <a:p>
            <a:endParaRPr lang="en-US" baseline="0" dirty="0"/>
          </a:p>
          <a:p>
            <a:r>
              <a:rPr lang="en-US" baseline="0" dirty="0"/>
              <a:t>If you will be taking courses on a HS campus, you can fill out the purple request for exception form in your packet to exempt you from needing the vaccine, turn in to Admissions and Records prior to registration</a:t>
            </a:r>
          </a:p>
          <a:p>
            <a:endParaRPr lang="en-US" baseline="0" dirty="0"/>
          </a:p>
          <a:p>
            <a:r>
              <a:rPr lang="en-US" baseline="0" dirty="0"/>
              <a:t>Remember if you ever take a course on a Collin campus you will need the vaccination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B410639-B6E8-4718-941D-1EB8DB60CC41}" type="slidenum">
              <a:rPr lang="en-US" smtClean="0"/>
              <a:pPr>
                <a:defRPr/>
              </a:pPr>
              <a:t>27</a:t>
            </a:fld>
            <a:endParaRPr lang="en-US" dirty="0"/>
          </a:p>
        </p:txBody>
      </p:sp>
    </p:spTree>
    <p:extLst>
      <p:ext uri="{BB962C8B-B14F-4D97-AF65-F5344CB8AC3E}">
        <p14:creationId xmlns:p14="http://schemas.microsoft.com/office/powerpoint/2010/main" val="3867585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663575"/>
            <a:ext cx="5902325" cy="3321050"/>
          </a:xfrm>
        </p:spPr>
      </p:sp>
      <p:sp>
        <p:nvSpPr>
          <p:cNvPr id="3" name="Notes Placeholder 2"/>
          <p:cNvSpPr>
            <a:spLocks noGrp="1"/>
          </p:cNvSpPr>
          <p:nvPr>
            <p:ph type="body" idx="1"/>
          </p:nvPr>
        </p:nvSpPr>
        <p:spPr/>
        <p:txBody>
          <a:bodyPr>
            <a:normAutofit fontScale="92500" lnSpcReduction="20000"/>
          </a:bodyPr>
          <a:lstStyle/>
          <a:p>
            <a:r>
              <a:rPr lang="en-US" sz="2300" dirty="0"/>
              <a:t>Turn in your packets to counselor </a:t>
            </a:r>
          </a:p>
          <a:p>
            <a:endParaRPr lang="en-US" sz="2300" dirty="0"/>
          </a:p>
          <a:p>
            <a:endParaRPr lang="en-US" sz="2300" dirty="0"/>
          </a:p>
          <a:p>
            <a:r>
              <a:rPr lang="en-US" sz="2300" dirty="0"/>
              <a:t>Use </a:t>
            </a:r>
            <a:r>
              <a:rPr lang="en-US" sz="2300" u="sng" dirty="0"/>
              <a:t>Look Up Classes</a:t>
            </a:r>
            <a:r>
              <a:rPr lang="en-US" sz="2300" dirty="0"/>
              <a:t> to enroll in general population courses on a Collin College campus </a:t>
            </a:r>
          </a:p>
          <a:p>
            <a:r>
              <a:rPr lang="en-US" sz="2300" dirty="0"/>
              <a:t>Use </a:t>
            </a:r>
            <a:r>
              <a:rPr lang="en-US" sz="2300" u="sng" dirty="0"/>
              <a:t>Add or Drop Classes</a:t>
            </a:r>
            <a:r>
              <a:rPr lang="en-US" sz="2300" dirty="0"/>
              <a:t> to enroll in classes on a high school/co-op campus</a:t>
            </a:r>
            <a:endParaRPr lang="en-US" sz="2300" b="1" dirty="0"/>
          </a:p>
          <a:p>
            <a:pPr lvl="1"/>
            <a:r>
              <a:rPr lang="en-US" sz="2300" dirty="0"/>
              <a:t>enter the specific course reference number (CRN) </a:t>
            </a:r>
          </a:p>
          <a:p>
            <a:r>
              <a:rPr lang="en-US" sz="2300" dirty="0"/>
              <a:t>Be sure to select spring 2016 </a:t>
            </a:r>
            <a:r>
              <a:rPr lang="en-US" sz="2300" b="1" u="sng" dirty="0"/>
              <a:t>Credit</a:t>
            </a:r>
            <a:r>
              <a:rPr lang="en-US" sz="2300" dirty="0"/>
              <a:t> term</a:t>
            </a:r>
          </a:p>
          <a:p>
            <a:r>
              <a:rPr lang="en-US" sz="2300" dirty="0"/>
              <a:t>Detailed instructions with dates can be found on your course schedule sheet</a:t>
            </a:r>
            <a:endParaRPr lang="en-US" dirty="0"/>
          </a:p>
        </p:txBody>
      </p:sp>
      <p:sp>
        <p:nvSpPr>
          <p:cNvPr id="4" name="Slide Number Placeholder 3"/>
          <p:cNvSpPr>
            <a:spLocks noGrp="1"/>
          </p:cNvSpPr>
          <p:nvPr>
            <p:ph type="sldNum" sz="quarter" idx="10"/>
          </p:nvPr>
        </p:nvSpPr>
        <p:spPr/>
        <p:txBody>
          <a:bodyPr/>
          <a:lstStyle/>
          <a:p>
            <a:pPr>
              <a:defRPr/>
            </a:pPr>
            <a:fld id="{3B410639-B6E8-4718-941D-1EB8DB60CC41}" type="slidenum">
              <a:rPr lang="en-US" smtClean="0"/>
              <a:pPr>
                <a:defRPr/>
              </a:pPr>
              <a:t>28</a:t>
            </a:fld>
            <a:endParaRPr lang="en-US" dirty="0"/>
          </a:p>
        </p:txBody>
      </p:sp>
    </p:spTree>
    <p:extLst>
      <p:ext uri="{BB962C8B-B14F-4D97-AF65-F5344CB8AC3E}">
        <p14:creationId xmlns:p14="http://schemas.microsoft.com/office/powerpoint/2010/main" val="3459919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410639-B6E8-4718-941D-1EB8DB60CC4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65265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42" name="Google Shape;64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2" name="Google Shape;65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eaLnBrk="1" fontAlgn="auto" hangingPunct="1">
              <a:lnSpc>
                <a:spcPct val="90000"/>
              </a:lnSpc>
              <a:spcAft>
                <a:spcPts val="0"/>
              </a:spcAft>
              <a:buClr>
                <a:srgbClr val="FFFFFF"/>
              </a:buClr>
              <a:defRPr/>
            </a:pPr>
            <a:endParaRPr lang="en-US" dirty="0"/>
          </a:p>
        </p:txBody>
      </p:sp>
    </p:spTree>
    <p:extLst>
      <p:ext uri="{BB962C8B-B14F-4D97-AF65-F5344CB8AC3E}">
        <p14:creationId xmlns:p14="http://schemas.microsoft.com/office/powerpoint/2010/main" val="1535216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20000"/>
          </a:bodyPr>
          <a:lstStyle/>
          <a:p>
            <a:r>
              <a:rPr lang="en-US" sz="2400" dirty="0"/>
              <a:t>Turn</a:t>
            </a:r>
            <a:r>
              <a:rPr lang="en-US" sz="2400" baseline="0" dirty="0"/>
              <a:t> in your packets to counselor </a:t>
            </a:r>
            <a:endParaRPr lang="en-US" sz="2400" dirty="0"/>
          </a:p>
          <a:p>
            <a:endParaRPr lang="en-US" sz="2400" dirty="0"/>
          </a:p>
          <a:p>
            <a:endParaRPr lang="en-US" sz="2400" dirty="0"/>
          </a:p>
          <a:p>
            <a:r>
              <a:rPr lang="en-US" sz="2400" dirty="0"/>
              <a:t>Use </a:t>
            </a:r>
            <a:r>
              <a:rPr lang="en-US" sz="2400" u="sng" dirty="0"/>
              <a:t>Look Up Classes</a:t>
            </a:r>
            <a:r>
              <a:rPr lang="en-US" sz="2400" dirty="0"/>
              <a:t> to enroll in general population courses on a Collin College campus </a:t>
            </a:r>
          </a:p>
          <a:p>
            <a:r>
              <a:rPr lang="en-US" sz="2400" dirty="0"/>
              <a:t>Use </a:t>
            </a:r>
            <a:r>
              <a:rPr lang="en-US" sz="2400" u="sng" dirty="0"/>
              <a:t>Add or Drop Classes</a:t>
            </a:r>
            <a:r>
              <a:rPr lang="en-US" sz="2400" dirty="0"/>
              <a:t> to enroll in classes on a high school/co-op campus</a:t>
            </a:r>
            <a:endParaRPr lang="en-US" sz="2400" b="1" dirty="0"/>
          </a:p>
          <a:p>
            <a:pPr lvl="1"/>
            <a:r>
              <a:rPr lang="en-US" sz="2400" dirty="0"/>
              <a:t>enter the specific course reference number (CRN) </a:t>
            </a:r>
          </a:p>
          <a:p>
            <a:r>
              <a:rPr lang="en-US" sz="2400" dirty="0"/>
              <a:t>Be sure to select spring 2016 </a:t>
            </a:r>
            <a:r>
              <a:rPr lang="en-US" sz="2400" b="1" u="sng" dirty="0"/>
              <a:t>Credit</a:t>
            </a:r>
            <a:r>
              <a:rPr lang="en-US" sz="2400" dirty="0"/>
              <a:t> term</a:t>
            </a:r>
          </a:p>
          <a:p>
            <a:r>
              <a:rPr lang="en-US" sz="2400" dirty="0"/>
              <a:t>Detailed instructions with dates can be found on</a:t>
            </a:r>
            <a:r>
              <a:rPr lang="en-US" sz="2400" baseline="0" dirty="0"/>
              <a:t> your course schedule sheet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410639-B6E8-4718-941D-1EB8DB60CC4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03269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DE344D36-D7B0-4AEB-8630-E3776687A434}"/>
              </a:ext>
            </a:extLst>
          </p:cNvPr>
          <p:cNvSpPr>
            <a:spLocks noGrp="1"/>
          </p:cNvSpPr>
          <p:nvPr>
            <p:ph type="hdr" sz="quarter"/>
          </p:nvPr>
        </p:nvSpPr>
        <p:spPr/>
        <p:txBody>
          <a:bodyPr/>
          <a:lstStyle/>
          <a:p>
            <a:pPr>
              <a:defRPr/>
            </a:pPr>
            <a:r>
              <a:rPr lang="en-US"/>
              <a:t>Full Version of PowerPoint available at collin.edu/express/dualcredit/forms.html</a:t>
            </a:r>
            <a:endParaRPr lang="en-US" dirty="0"/>
          </a:p>
        </p:txBody>
      </p:sp>
      <p:sp>
        <p:nvSpPr>
          <p:cNvPr id="6" name="Footer Placeholder 5">
            <a:extLst>
              <a:ext uri="{FF2B5EF4-FFF2-40B4-BE49-F238E27FC236}">
                <a16:creationId xmlns:a16="http://schemas.microsoft.com/office/drawing/2014/main" id="{2778B5D5-8432-47B5-BA96-5E8A90518FDF}"/>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3761276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410639-B6E8-4718-941D-1EB8DB60CC41}" type="slidenum">
              <a:rPr lang="en-US" smtClean="0"/>
              <a:pPr>
                <a:defRPr/>
              </a:pPr>
              <a:t>34</a:t>
            </a:fld>
            <a:endParaRPr lang="en-US" dirty="0"/>
          </a:p>
        </p:txBody>
      </p:sp>
    </p:spTree>
    <p:extLst>
      <p:ext uri="{BB962C8B-B14F-4D97-AF65-F5344CB8AC3E}">
        <p14:creationId xmlns:p14="http://schemas.microsoft.com/office/powerpoint/2010/main" val="3807335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a:t>
            </a:r>
            <a:r>
              <a:rPr lang="en-US" baseline="0" dirty="0"/>
              <a:t> image to access homepage.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179988-4F47-4FE7-A1A3-19EFB1F844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835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Awareness of resources – both academic and personal</a:t>
            </a:r>
          </a:p>
          <a:p>
            <a:endParaRPr lang="en-US" dirty="0"/>
          </a:p>
          <a:p>
            <a:r>
              <a:rPr lang="en-US" dirty="0"/>
              <a:t>ACCESS  (Accommodations at Collin College for Equal Support Services) provides reasonable accommodations for students with documented disabilities. Contact them if you are needing resources </a:t>
            </a:r>
            <a:r>
              <a:rPr lang="en-US" baseline="0" dirty="0"/>
              <a:t>such as extra time testing, if you need a note taker/recorder, test reader, etc….  Remember the requirements are different than they are at the high school level and you are responsible for seeking out their services.  Please do so as soon as possible so that they have plenty of time to work with you.</a:t>
            </a:r>
            <a:endParaRPr lang="en-US" dirty="0"/>
          </a:p>
          <a:p>
            <a:endParaRPr lang="en-US" dirty="0"/>
          </a:p>
          <a:p>
            <a:pPr defTabSz="931774">
              <a:defRPr/>
            </a:pPr>
            <a:r>
              <a:rPr lang="en-US" dirty="0">
                <a:latin typeface="Arial" charset="0"/>
              </a:rPr>
              <a:t>Take advantage of tutoring,</a:t>
            </a:r>
            <a:r>
              <a:rPr lang="en-US" baseline="0" dirty="0">
                <a:latin typeface="Arial" charset="0"/>
              </a:rPr>
              <a:t> math lab, writing center</a:t>
            </a:r>
          </a:p>
          <a:p>
            <a:endParaRPr lang="en-US" dirty="0"/>
          </a:p>
          <a:p>
            <a:r>
              <a:rPr lang="en-US" dirty="0"/>
              <a:t>Free, all campuses</a:t>
            </a:r>
          </a:p>
          <a:p>
            <a:endParaRPr lang="en-US" dirty="0"/>
          </a:p>
          <a:p>
            <a:r>
              <a:rPr lang="en-US" dirty="0"/>
              <a:t>Please come to campus even if taking courses only on site at your high school</a:t>
            </a: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147BC4-8C90-41B5-8405-E3D0DFDCC652}" type="slidenum">
              <a:rPr lang="en-US" smtClean="0"/>
              <a:pPr/>
              <a:t>39</a:t>
            </a:fld>
            <a:endParaRPr lang="en-US" dirty="0"/>
          </a:p>
        </p:txBody>
      </p:sp>
    </p:spTree>
    <p:extLst>
      <p:ext uri="{BB962C8B-B14F-4D97-AF65-F5344CB8AC3E}">
        <p14:creationId xmlns:p14="http://schemas.microsoft.com/office/powerpoint/2010/main" val="2765826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Be prepared – books can be more expensive than</a:t>
            </a:r>
            <a:r>
              <a:rPr lang="en-US" baseline="0" dirty="0"/>
              <a:t> the class</a:t>
            </a:r>
          </a:p>
          <a:p>
            <a:endParaRPr lang="en-US" baseline="0" dirty="0"/>
          </a:p>
          <a:p>
            <a:r>
              <a:rPr lang="en-US" baseline="0" dirty="0"/>
              <a:t>Encourage you to shop around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B410639-B6E8-4718-941D-1EB8DB60CC41}" type="slidenum">
              <a:rPr lang="en-US" smtClean="0"/>
              <a:pPr>
                <a:defRPr/>
              </a:pPr>
              <a:t>40</a:t>
            </a:fld>
            <a:endParaRPr lang="en-US" dirty="0"/>
          </a:p>
        </p:txBody>
      </p:sp>
    </p:spTree>
    <p:extLst>
      <p:ext uri="{BB962C8B-B14F-4D97-AF65-F5344CB8AC3E}">
        <p14:creationId xmlns:p14="http://schemas.microsoft.com/office/powerpoint/2010/main" val="2395714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794" name="Google Shape;794;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
        <p:nvSpPr>
          <p:cNvPr id="795" name="Google Shape;795;p43: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Full Version of PowerPoint available at collin.edu/express/dualcredit/forms.html</a:t>
            </a:r>
            <a:endParaRPr/>
          </a:p>
        </p:txBody>
      </p:sp>
      <p:sp>
        <p:nvSpPr>
          <p:cNvPr id="796" name="Google Shape;796;p43: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29000"/>
          </a:xfrm>
        </p:spPr>
      </p:sp>
      <p:sp>
        <p:nvSpPr>
          <p:cNvPr id="3" name="Notes Placeholder 2"/>
          <p:cNvSpPr>
            <a:spLocks noGrp="1"/>
          </p:cNvSpPr>
          <p:nvPr>
            <p:ph type="body" idx="1"/>
          </p:nvPr>
        </p:nvSpPr>
        <p:spPr/>
        <p:txBody>
          <a:bodyPr>
            <a:normAutofit/>
          </a:bodyPr>
          <a:lstStyle/>
          <a:p>
            <a:pPr defTabSz="922822">
              <a:defRPr/>
            </a:pPr>
            <a:r>
              <a:rPr lang="en-US" dirty="0"/>
              <a:t>Pay attention to deadlines,</a:t>
            </a:r>
            <a:r>
              <a:rPr lang="en-US" baseline="0" dirty="0"/>
              <a:t> if you don’t pay, you will get put back in HS courses and dropped from college course</a:t>
            </a:r>
            <a:endParaRPr lang="en-US" dirty="0"/>
          </a:p>
          <a:p>
            <a:endParaRPr lang="en-US" dirty="0"/>
          </a:p>
        </p:txBody>
      </p:sp>
    </p:spTree>
    <p:extLst>
      <p:ext uri="{BB962C8B-B14F-4D97-AF65-F5344CB8AC3E}">
        <p14:creationId xmlns:p14="http://schemas.microsoft.com/office/powerpoint/2010/main" val="4158000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B11D9239-28B8-4BD4-95DC-B361C79BF070}"/>
              </a:ext>
            </a:extLst>
          </p:cNvPr>
          <p:cNvSpPr>
            <a:spLocks noGrp="1"/>
          </p:cNvSpPr>
          <p:nvPr>
            <p:ph type="hdr" sz="quarter"/>
          </p:nvPr>
        </p:nvSpPr>
        <p:spPr/>
        <p:txBody>
          <a:bodyPr/>
          <a:lstStyle/>
          <a:p>
            <a:pPr>
              <a:defRPr/>
            </a:pPr>
            <a:r>
              <a:rPr lang="en-US"/>
              <a:t>Full Version of PowerPoint available at collin.edu/express/dualcredit/forms.html</a:t>
            </a:r>
            <a:endParaRPr lang="en-US" dirty="0"/>
          </a:p>
        </p:txBody>
      </p:sp>
      <p:sp>
        <p:nvSpPr>
          <p:cNvPr id="6" name="Footer Placeholder 5">
            <a:extLst>
              <a:ext uri="{FF2B5EF4-FFF2-40B4-BE49-F238E27FC236}">
                <a16:creationId xmlns:a16="http://schemas.microsoft.com/office/drawing/2014/main" id="{5730DEFB-EC26-4FF0-AB15-1EBA62C863C2}"/>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17605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410639-B6E8-4718-941D-1EB8DB60CC41}" type="slidenum">
              <a:rPr lang="en-US" smtClean="0"/>
              <a:pPr>
                <a:defRPr/>
              </a:pPr>
              <a:t>4</a:t>
            </a:fld>
            <a:endParaRPr lang="en-US" dirty="0"/>
          </a:p>
        </p:txBody>
      </p:sp>
    </p:spTree>
    <p:extLst>
      <p:ext uri="{BB962C8B-B14F-4D97-AF65-F5344CB8AC3E}">
        <p14:creationId xmlns:p14="http://schemas.microsoft.com/office/powerpoint/2010/main" val="744834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0070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latin typeface="Arial"/>
                <a:ea typeface="Arial"/>
                <a:cs typeface="Arial"/>
                <a:sym typeface="Arial"/>
              </a:rPr>
              <a:t>Professors can set their own attendance policies, some deduct points after so many absences</a:t>
            </a:r>
            <a:endParaRPr/>
          </a:p>
          <a:p>
            <a:pPr marL="0" lvl="0" indent="0" algn="l" rtl="0">
              <a:spcBef>
                <a:spcPts val="360"/>
              </a:spcBef>
              <a:spcAft>
                <a:spcPts val="0"/>
              </a:spcAft>
              <a:buNone/>
            </a:pPr>
            <a:r>
              <a:rPr lang="en-US">
                <a:latin typeface="Arial"/>
                <a:ea typeface="Arial"/>
                <a:cs typeface="Arial"/>
                <a:sym typeface="Arial"/>
              </a:rPr>
              <a:t>Keep up with requirements in syllabus – readings, assignments, due dates, grading policy-use a planner!</a:t>
            </a:r>
            <a:endParaRPr/>
          </a:p>
          <a:p>
            <a:pPr marL="0" lvl="0" indent="0" algn="l" rtl="0">
              <a:spcBef>
                <a:spcPts val="360"/>
              </a:spcBef>
              <a:spcAft>
                <a:spcPts val="0"/>
              </a:spcAft>
              <a:buNone/>
            </a:pPr>
            <a:r>
              <a:rPr lang="en-US">
                <a:latin typeface="Arial"/>
                <a:ea typeface="Arial"/>
                <a:cs typeface="Arial"/>
                <a:sym typeface="Arial"/>
              </a:rPr>
              <a:t>Time mgmt – spend 2-3 hours outside of class reading and studying for every hour you are in class</a:t>
            </a:r>
            <a:endParaRPr/>
          </a:p>
          <a:p>
            <a:pPr marL="0" lvl="0" indent="0" algn="l" rtl="0">
              <a:spcBef>
                <a:spcPts val="360"/>
              </a:spcBef>
              <a:spcAft>
                <a:spcPts val="0"/>
              </a:spcAft>
              <a:buNone/>
            </a:pPr>
            <a:r>
              <a:rPr lang="en-US">
                <a:latin typeface="Arial"/>
                <a:ea typeface="Arial"/>
                <a:cs typeface="Arial"/>
                <a:sym typeface="Arial"/>
              </a:rPr>
              <a:t>Be sure to find the right balance between your HS/college course load and extracurricular activities (band, athletics, cheerleading, etc.)</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r>
              <a:rPr lang="en-US"/>
              <a:t>We can talk in generalities to parents about the process for enrollment, but nothing specific about the student’s records at Collin</a:t>
            </a:r>
            <a:endParaRPr/>
          </a:p>
          <a:p>
            <a:pPr marL="0" lvl="0" indent="0" algn="l" rtl="0">
              <a:spcBef>
                <a:spcPts val="360"/>
              </a:spcBef>
              <a:spcAft>
                <a:spcPts val="0"/>
              </a:spcAft>
              <a:buNone/>
            </a:pPr>
            <a:r>
              <a:rPr lang="en-US"/>
              <a:t>Students are now adults in our eyes, opportunity for them to learn the college going process and take on new responsibilities</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309" name="Google Shape;309;p7: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Full Version of PowerPoint available at collin.edu/express/dualcredit/forms.html</a:t>
            </a:r>
            <a:endParaRPr/>
          </a:p>
        </p:txBody>
      </p:sp>
      <p:sp>
        <p:nvSpPr>
          <p:cNvPr id="310" name="Google Shape;310;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663575"/>
            <a:ext cx="5902325" cy="3321050"/>
          </a:xfrm>
        </p:spPr>
      </p:sp>
      <p:sp>
        <p:nvSpPr>
          <p:cNvPr id="3" name="Notes Placeholder 2"/>
          <p:cNvSpPr>
            <a:spLocks noGrp="1"/>
          </p:cNvSpPr>
          <p:nvPr>
            <p:ph type="body" idx="1"/>
          </p:nvPr>
        </p:nvSpPr>
        <p:spPr/>
        <p:txBody>
          <a:bodyPr>
            <a:normAutofit/>
          </a:bodyPr>
          <a:lstStyle/>
          <a:p>
            <a:r>
              <a:rPr lang="en-US" baseline="0" dirty="0"/>
              <a:t>We can talk in generalities to parents about the process for enrollment, but nothing specific about the student’s records at Collin</a:t>
            </a:r>
          </a:p>
          <a:p>
            <a:r>
              <a:rPr lang="en-US" baseline="0" dirty="0"/>
              <a:t>Students are now adults in our eyes, opportunity for them to learn the college going process and take on new responsibilities</a:t>
            </a:r>
          </a:p>
          <a:p>
            <a:endParaRPr lang="en-US" dirty="0"/>
          </a:p>
        </p:txBody>
      </p:sp>
      <p:sp>
        <p:nvSpPr>
          <p:cNvPr id="4" name="Slide Number Placeholder 3"/>
          <p:cNvSpPr>
            <a:spLocks noGrp="1"/>
          </p:cNvSpPr>
          <p:nvPr>
            <p:ph type="sldNum" sz="quarter" idx="10"/>
          </p:nvPr>
        </p:nvSpPr>
        <p:spPr/>
        <p:txBody>
          <a:bodyPr/>
          <a:lstStyle/>
          <a:p>
            <a:pPr>
              <a:defRPr/>
            </a:pPr>
            <a:fld id="{3B410639-B6E8-4718-941D-1EB8DB60CC41}"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957966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663575"/>
            <a:ext cx="5902325" cy="3321050"/>
          </a:xfrm>
        </p:spPr>
      </p:sp>
      <p:sp>
        <p:nvSpPr>
          <p:cNvPr id="3" name="Notes Placeholder 2"/>
          <p:cNvSpPr>
            <a:spLocks noGrp="1"/>
          </p:cNvSpPr>
          <p:nvPr>
            <p:ph type="body" idx="1"/>
          </p:nvPr>
        </p:nvSpPr>
        <p:spPr/>
        <p:txBody>
          <a:bodyPr>
            <a:normAutofit/>
          </a:bodyPr>
          <a:lstStyle/>
          <a:p>
            <a:r>
              <a:rPr lang="en-US" baseline="0" dirty="0"/>
              <a:t>Remember this is a college course, follow same process as any college student plus permission from your school each semester</a:t>
            </a:r>
          </a:p>
          <a:p>
            <a:endParaRPr lang="en-US" baseline="0" dirty="0"/>
          </a:p>
          <a:p>
            <a:pPr>
              <a:buFont typeface="Arial" pitchFamily="34" charset="0"/>
              <a:buNone/>
              <a:defRPr/>
            </a:pPr>
            <a:r>
              <a:rPr lang="en-US" baseline="0" dirty="0"/>
              <a:t>C or better to maintain participation in the program, you are b</a:t>
            </a:r>
            <a:r>
              <a:rPr lang="en-US" sz="2600" dirty="0"/>
              <a:t>eginning a college transcript </a:t>
            </a:r>
          </a:p>
          <a:p>
            <a:pPr>
              <a:buFont typeface="Arial" pitchFamily="34" charset="0"/>
              <a:buNone/>
              <a:defRPr/>
            </a:pPr>
            <a:r>
              <a:rPr lang="en-US" sz="2600" dirty="0"/>
              <a:t>	</a:t>
            </a:r>
            <a:r>
              <a:rPr lang="en-US" sz="2100" dirty="0"/>
              <a:t>Grades earned become part of permanent academic record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B410639-B6E8-4718-941D-1EB8DB60CC41}" type="slidenum">
              <a:rPr lang="en-US" smtClean="0"/>
              <a:pPr>
                <a:defRPr/>
              </a:pPr>
              <a:t>8</a:t>
            </a:fld>
            <a:endParaRPr lang="en-US" dirty="0"/>
          </a:p>
        </p:txBody>
      </p:sp>
    </p:spTree>
    <p:extLst>
      <p:ext uri="{BB962C8B-B14F-4D97-AF65-F5344CB8AC3E}">
        <p14:creationId xmlns:p14="http://schemas.microsoft.com/office/powerpoint/2010/main" val="3245751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29000"/>
          </a:xfrm>
        </p:spPr>
      </p:sp>
      <p:sp>
        <p:nvSpPr>
          <p:cNvPr id="3" name="Notes Placeholder 2"/>
          <p:cNvSpPr>
            <a:spLocks noGrp="1"/>
          </p:cNvSpPr>
          <p:nvPr>
            <p:ph type="body" idx="1"/>
          </p:nvPr>
        </p:nvSpPr>
        <p:spPr/>
        <p:txBody>
          <a:bodyPr>
            <a:normAutofit/>
          </a:bodyPr>
          <a:lstStyle/>
          <a:p>
            <a:pPr defTabSz="905615">
              <a:defRPr/>
            </a:pPr>
            <a:r>
              <a:rPr lang="en-US" dirty="0"/>
              <a:t>Must meet prerequisite and placement requirements as outlined in the college catalog.</a:t>
            </a:r>
          </a:p>
          <a:p>
            <a:pPr defTabSz="905615">
              <a:defRPr/>
            </a:pPr>
            <a:endParaRPr lang="en-US" dirty="0"/>
          </a:p>
          <a:p>
            <a:pPr defTabSz="905615">
              <a:defRPr/>
            </a:pPr>
            <a:r>
              <a:rPr lang="en-US" dirty="0"/>
              <a:t>Average course load for home school students run from 2-3 courses per semester</a:t>
            </a:r>
          </a:p>
          <a:p>
            <a:endParaRPr lang="en-US" baseline="0" dirty="0"/>
          </a:p>
        </p:txBody>
      </p:sp>
    </p:spTree>
    <p:extLst>
      <p:ext uri="{BB962C8B-B14F-4D97-AF65-F5344CB8AC3E}">
        <p14:creationId xmlns:p14="http://schemas.microsoft.com/office/powerpoint/2010/main" val="3759781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FFE06C4-5BC3-47AE-A12F-75AC0E3FAF0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D41F8FA-4E56-42E4-A31A-21A76190FA6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7BBD576-E2F5-4AEA-8D21-64A8D585E64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6442FDE-7D23-42FC-8500-2A996A5A878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C7823CF-7D5A-4D43-B1D4-75589184FD1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3E937AD-EF69-4C18-910E-8A53D84284A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F96BE3A-157E-48F6-B583-ED075889264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D7569EF-A9F9-4E19-A9C4-85D36E8E599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952863A-F6DF-406E-ADCA-6169AE50812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7684F76-BFB7-4B62-B382-24E9E84890E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7E10724-28C1-4DEA-8978-42179D93835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3F88"/>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5D1079D-F45A-411E-BB8F-3EEBCAEBD2E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hyperlink" Target="Holds%20Resoultion%20Guid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assessments@Collin.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collin.edu/studentresources/testing/availabletesting/tsi.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www.collin.edu/gettingstarted/register/hold_info_guide.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collin.edu/express/dualcredit/index.html" TargetMode="External"/><Relationship Id="rId7"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hyperlink" Target="https://www.collin.edu/express/dualcredit/students.html" TargetMode="Externa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mailto:ACCESSDualCredit@Collin.edu" TargetMode="External"/><Relationship Id="rId2" Type="http://schemas.openxmlformats.org/officeDocument/2006/relationships/image" Target="../media/image46.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mailto:SESengelmann@Collin.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flipH="1">
            <a:off x="0" y="0"/>
            <a:ext cx="5331016" cy="6858000"/>
          </a:xfrm>
          <a:prstGeom prst="rect">
            <a:avLst/>
          </a:prstGeom>
          <a:ln>
            <a:noFill/>
          </a:ln>
          <a:effectLst>
            <a:outerShdw blurRad="292100" dist="139700" dir="2700000" algn="tl" rotWithShape="0">
              <a:srgbClr val="333333">
                <a:alpha val="65000"/>
              </a:srgbClr>
            </a:outerShdw>
          </a:effectLst>
        </p:spPr>
      </p:pic>
      <p:sp>
        <p:nvSpPr>
          <p:cNvPr id="8" name="Google Shape;247;p1">
            <a:extLst>
              <a:ext uri="{FF2B5EF4-FFF2-40B4-BE49-F238E27FC236}">
                <a16:creationId xmlns:a16="http://schemas.microsoft.com/office/drawing/2014/main" id="{B2F8EFB2-893F-45C4-B73C-42FDF9DFA527}"/>
              </a:ext>
            </a:extLst>
          </p:cNvPr>
          <p:cNvSpPr txBox="1">
            <a:spLocks/>
          </p:cNvSpPr>
          <p:nvPr/>
        </p:nvSpPr>
        <p:spPr bwMode="auto">
          <a:xfrm>
            <a:off x="7810901" y="4038209"/>
            <a:ext cx="2285198" cy="443553"/>
          </a:xfrm>
          <a:prstGeom prst="rect">
            <a:avLst/>
          </a:prstGeom>
          <a:noFill/>
          <a:ln w="9525">
            <a:noFill/>
            <a:miter lim="800000"/>
            <a:headEnd/>
            <a:tailEnd/>
          </a:ln>
        </p:spPr>
        <p:txBody>
          <a:bodyPr spcFirstLastPara="1" vert="horz" wrap="square" lIns="91425" tIns="45700" rIns="91425" bIns="45700" numCol="1" anchor="t"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spcBef>
                <a:spcPts val="0"/>
              </a:spcBef>
              <a:spcAft>
                <a:spcPts val="0"/>
              </a:spcAft>
              <a:buClr>
                <a:srgbClr val="F2F2F2"/>
              </a:buClr>
              <a:buSzPts val="2400"/>
              <a:buFont typeface="Candara"/>
              <a:buNone/>
            </a:pPr>
            <a:r>
              <a:rPr lang="en-US" sz="2400" b="1" kern="0" dirty="0">
                <a:solidFill>
                  <a:srgbClr val="F2F2F2"/>
                </a:solidFill>
                <a:latin typeface="Candara"/>
                <a:ea typeface="Candara"/>
                <a:cs typeface="Candara"/>
                <a:sym typeface="Candara"/>
              </a:rPr>
              <a:t>Presented by</a:t>
            </a:r>
            <a:endParaRPr lang="en-US" kern="0" dirty="0"/>
          </a:p>
        </p:txBody>
      </p:sp>
      <p:pic>
        <p:nvPicPr>
          <p:cNvPr id="9" name="Google Shape;250;p1">
            <a:extLst>
              <a:ext uri="{FF2B5EF4-FFF2-40B4-BE49-F238E27FC236}">
                <a16:creationId xmlns:a16="http://schemas.microsoft.com/office/drawing/2014/main" id="{BFF150BA-CA40-42BF-B581-D7748513F676}"/>
              </a:ext>
            </a:extLst>
          </p:cNvPr>
          <p:cNvPicPr preferRelativeResize="0"/>
          <p:nvPr/>
        </p:nvPicPr>
        <p:blipFill rotWithShape="1">
          <a:blip r:embed="rId4">
            <a:alphaModFix/>
          </a:blip>
          <a:srcRect/>
          <a:stretch/>
        </p:blipFill>
        <p:spPr>
          <a:xfrm>
            <a:off x="8001000" y="2246726"/>
            <a:ext cx="1905000" cy="1544940"/>
          </a:xfrm>
          <a:prstGeom prst="rect">
            <a:avLst/>
          </a:prstGeom>
          <a:noFill/>
          <a:ln>
            <a:noFill/>
          </a:ln>
        </p:spPr>
      </p:pic>
      <p:sp>
        <p:nvSpPr>
          <p:cNvPr id="11" name="Google Shape;248;p1">
            <a:extLst>
              <a:ext uri="{FF2B5EF4-FFF2-40B4-BE49-F238E27FC236}">
                <a16:creationId xmlns:a16="http://schemas.microsoft.com/office/drawing/2014/main" id="{A81C9E59-3562-4D98-9893-7A42D9D4578F}"/>
              </a:ext>
            </a:extLst>
          </p:cNvPr>
          <p:cNvSpPr txBox="1"/>
          <p:nvPr/>
        </p:nvSpPr>
        <p:spPr>
          <a:xfrm>
            <a:off x="6781800" y="1076853"/>
            <a:ext cx="43434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5400"/>
              <a:buFont typeface="Trebuchet MS"/>
              <a:buNone/>
            </a:pPr>
            <a:r>
              <a:rPr lang="en-US" sz="5400" b="1" i="0" u="none" strike="noStrike" cap="none" dirty="0">
                <a:solidFill>
                  <a:srgbClr val="FFFFFF"/>
                </a:solidFill>
                <a:latin typeface="Trebuchet MS"/>
                <a:ea typeface="Trebuchet MS"/>
                <a:cs typeface="Trebuchet MS"/>
                <a:sym typeface="Trebuchet MS"/>
              </a:rPr>
              <a:t>Dual Credit </a:t>
            </a:r>
            <a:endParaRPr dirty="0"/>
          </a:p>
        </p:txBody>
      </p:sp>
      <p:sp>
        <p:nvSpPr>
          <p:cNvPr id="12" name="Google Shape;249;p1">
            <a:extLst>
              <a:ext uri="{FF2B5EF4-FFF2-40B4-BE49-F238E27FC236}">
                <a16:creationId xmlns:a16="http://schemas.microsoft.com/office/drawing/2014/main" id="{527E949B-68A1-4D63-8DCF-6E2136EDC5FD}"/>
              </a:ext>
            </a:extLst>
          </p:cNvPr>
          <p:cNvSpPr txBox="1"/>
          <p:nvPr/>
        </p:nvSpPr>
        <p:spPr>
          <a:xfrm>
            <a:off x="6591300" y="4983347"/>
            <a:ext cx="4724400" cy="8463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2F2F2"/>
              </a:buClr>
              <a:buSzPts val="3600"/>
              <a:buFont typeface="Candara"/>
              <a:buNone/>
            </a:pPr>
            <a:r>
              <a:rPr lang="en-US" sz="2500" b="1" dirty="0">
                <a:solidFill>
                  <a:srgbClr val="F2F2F2"/>
                </a:solidFill>
                <a:latin typeface="Candara"/>
                <a:ea typeface="Candara"/>
                <a:cs typeface="Candara"/>
                <a:sym typeface="Candara"/>
              </a:rPr>
              <a:t>Special Admissions Coordinator</a:t>
            </a:r>
          </a:p>
          <a:p>
            <a:pPr marL="0" marR="0" lvl="0" indent="0" algn="ctr" rtl="0">
              <a:lnSpc>
                <a:spcPct val="100000"/>
              </a:lnSpc>
              <a:spcBef>
                <a:spcPts val="0"/>
              </a:spcBef>
              <a:spcAft>
                <a:spcPts val="0"/>
              </a:spcAft>
              <a:buClr>
                <a:srgbClr val="F2F2F2"/>
              </a:buClr>
              <a:buSzPts val="3600"/>
              <a:buFont typeface="Candara"/>
              <a:buNone/>
            </a:pPr>
            <a:r>
              <a:rPr lang="en-US" sz="2400" i="0" u="none" strike="noStrike" cap="none" dirty="0">
                <a:solidFill>
                  <a:srgbClr val="F2F2F2"/>
                </a:solidFill>
                <a:latin typeface="Candara"/>
                <a:ea typeface="Candara"/>
                <a:cs typeface="Candara"/>
                <a:sym typeface="Candara"/>
              </a:rPr>
              <a:t>Sara Sengelmann</a:t>
            </a:r>
            <a:endParaRPr sz="1800" b="0" i="0" u="none" strike="noStrike" cap="none"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6259201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716636" cy="1524000"/>
          </a:xfrm>
        </p:spPr>
        <p:txBody>
          <a:bodyPr/>
          <a:lstStyle/>
          <a:p>
            <a:r>
              <a:rPr lang="en-US" sz="5400" b="1" dirty="0">
                <a:solidFill>
                  <a:schemeClr val="bg1"/>
                </a:solidFill>
                <a:latin typeface="Trebuchet MS" panose="020B0603020202020204" pitchFamily="34" charset="0"/>
                <a:ea typeface="Adobe Gothic Std B" panose="020B0800000000000000" pitchFamily="34" charset="-128"/>
              </a:rPr>
              <a:t>Course Descriptions</a:t>
            </a:r>
          </a:p>
        </p:txBody>
      </p:sp>
      <p:pic>
        <p:nvPicPr>
          <p:cNvPr id="10" name="Picture 9"/>
          <p:cNvPicPr/>
          <p:nvPr/>
        </p:nvPicPr>
        <p:blipFill rotWithShape="1">
          <a:blip r:embed="rId3">
            <a:extLst>
              <a:ext uri="{28A0092B-C50C-407E-A947-70E740481C1C}">
                <a14:useLocalDpi xmlns:a14="http://schemas.microsoft.com/office/drawing/2010/main" val="0"/>
              </a:ext>
            </a:extLst>
          </a:blip>
          <a:srcRect l="70631" t="29811" r="7342" b="29487"/>
          <a:stretch/>
        </p:blipFill>
        <p:spPr bwMode="auto">
          <a:xfrm>
            <a:off x="304800" y="2209800"/>
            <a:ext cx="4297036" cy="31936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11" name="TextBox 10"/>
          <p:cNvSpPr txBox="1"/>
          <p:nvPr/>
        </p:nvSpPr>
        <p:spPr>
          <a:xfrm>
            <a:off x="4800600" y="2286000"/>
            <a:ext cx="7086600" cy="2154949"/>
          </a:xfrm>
          <a:prstGeom prst="rect">
            <a:avLst/>
          </a:prstGeom>
          <a:noFill/>
        </p:spPr>
        <p:txBody>
          <a:bodyPr wrap="square" rtlCol="0">
            <a:spAutoFit/>
          </a:bodyPr>
          <a:lstStyle/>
          <a:p>
            <a:pPr marL="342900" lvl="0" indent="-342900">
              <a:lnSpc>
                <a:spcPct val="80000"/>
              </a:lnSpc>
              <a:spcBef>
                <a:spcPts val="1256"/>
              </a:spcBef>
              <a:spcAft>
                <a:spcPts val="0"/>
              </a:spcAft>
              <a:buClr>
                <a:schemeClr val="lt1"/>
              </a:buClr>
              <a:buSzPts val="2280"/>
              <a:buChar char="•"/>
            </a:pPr>
            <a:r>
              <a:rPr lang="en-US" sz="2800" b="1" dirty="0">
                <a:latin typeface="Candara"/>
                <a:ea typeface="Candara"/>
                <a:cs typeface="Candara"/>
                <a:sym typeface="Candara"/>
              </a:rPr>
              <a:t>See the college catalog for placement and prerequisite information:</a:t>
            </a:r>
          </a:p>
          <a:p>
            <a:pPr lvl="0" algn="ctr">
              <a:lnSpc>
                <a:spcPct val="80000"/>
              </a:lnSpc>
              <a:spcBef>
                <a:spcPts val="1256"/>
              </a:spcBef>
              <a:spcAft>
                <a:spcPts val="0"/>
              </a:spcAft>
              <a:buClr>
                <a:schemeClr val="lt1"/>
              </a:buClr>
              <a:buSzPts val="2280"/>
            </a:pPr>
            <a:r>
              <a:rPr lang="en-US" sz="2800" b="1" dirty="0">
                <a:latin typeface="Candara"/>
                <a:ea typeface="Candara"/>
                <a:cs typeface="Candara"/>
                <a:sym typeface="Candara"/>
              </a:rPr>
              <a:t> </a:t>
            </a:r>
            <a:r>
              <a:rPr lang="en-US" sz="2800" u="sng" dirty="0">
                <a:latin typeface="Candara"/>
                <a:ea typeface="Candara"/>
                <a:cs typeface="Candara"/>
                <a:sym typeface="Candara"/>
              </a:rPr>
              <a:t>www.collin.edu/academics/catalog.html</a:t>
            </a:r>
            <a:endParaRPr lang="en-US" sz="2800" dirty="0"/>
          </a:p>
          <a:p>
            <a:pPr algn="ctr"/>
            <a:endParaRPr lang="en-US" sz="2000" dirty="0">
              <a:solidFill>
                <a:schemeClr val="bg1"/>
              </a:solidFill>
              <a:latin typeface="Adobe Gothic Std B" panose="020B0800000000000000" pitchFamily="34" charset="-128"/>
              <a:ea typeface="Adobe Gothic Std B" panose="020B0800000000000000" pitchFamily="34" charset="-128"/>
            </a:endParaRPr>
          </a:p>
          <a:p>
            <a:pPr algn="ctr"/>
            <a:r>
              <a:rPr lang="en-US" dirty="0">
                <a:solidFill>
                  <a:schemeClr val="bg1"/>
                </a:solidFill>
                <a:latin typeface="Candara" panose="020E0502030303020204" pitchFamily="34" charset="0"/>
              </a:rPr>
              <a:t>For additional advising help please make an appointment with your special admissions coordinator. </a:t>
            </a:r>
          </a:p>
        </p:txBody>
      </p:sp>
      <p:sp>
        <p:nvSpPr>
          <p:cNvPr id="6" name="AutoShape 6"/>
          <p:cNvSpPr>
            <a:spLocks noChangeArrowheads="1"/>
          </p:cNvSpPr>
          <p:nvPr/>
        </p:nvSpPr>
        <p:spPr bwMode="auto">
          <a:xfrm rot="19667782">
            <a:off x="2174074" y="4013470"/>
            <a:ext cx="970899" cy="718133"/>
          </a:xfrm>
          <a:prstGeom prst="leftArrow">
            <a:avLst>
              <a:gd name="adj1" fmla="val 50000"/>
              <a:gd name="adj2" fmla="val 50000"/>
            </a:avLst>
          </a:prstGeom>
          <a:solidFill>
            <a:srgbClr val="FFFF00"/>
          </a:solidFill>
          <a:ln w="19050" cap="sq">
            <a:solidFill>
              <a:srgbClr val="1C1C1C"/>
            </a:solidFill>
            <a:miter lim="800000"/>
            <a:headEnd type="none" w="sm" len="sm"/>
            <a:tailEnd type="none" w="sm" len="sm"/>
          </a:ln>
        </p:spPr>
        <p:txBody>
          <a:bodyPr wrap="none" anchor="ctr"/>
          <a:lstStyle/>
          <a:p>
            <a:endParaRPr lang="en-US" dirty="0"/>
          </a:p>
        </p:txBody>
      </p:sp>
      <p:pic>
        <p:nvPicPr>
          <p:cNvPr id="4" name="Picture 3"/>
          <p:cNvPicPr>
            <a:picLocks noChangeAspect="1"/>
          </p:cNvPicPr>
          <p:nvPr/>
        </p:nvPicPr>
        <p:blipFill>
          <a:blip r:embed="rId4"/>
          <a:stretch>
            <a:fillRect/>
          </a:stretch>
        </p:blipFill>
        <p:spPr>
          <a:xfrm>
            <a:off x="7315200" y="4785701"/>
            <a:ext cx="1600200" cy="1273087"/>
          </a:xfrm>
          <a:prstGeom prst="rect">
            <a:avLst/>
          </a:prstGeom>
        </p:spPr>
      </p:pic>
    </p:spTree>
    <p:extLst>
      <p:ext uri="{BB962C8B-B14F-4D97-AF65-F5344CB8AC3E}">
        <p14:creationId xmlns:p14="http://schemas.microsoft.com/office/powerpoint/2010/main" val="2791936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1"/>
          <p:cNvSpPr txBox="1">
            <a:spLocks noGrp="1"/>
          </p:cNvSpPr>
          <p:nvPr>
            <p:ph type="title"/>
          </p:nvPr>
        </p:nvSpPr>
        <p:spPr>
          <a:xfrm>
            <a:off x="1600200" y="304800"/>
            <a:ext cx="8980615" cy="107947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Trebuchet MS"/>
              <a:buNone/>
            </a:pPr>
            <a:r>
              <a:rPr lang="en-US" b="1" u="sng" dirty="0">
                <a:latin typeface="Trebuchet MS" panose="020B0603020202020204" pitchFamily="34" charset="0"/>
              </a:rPr>
              <a:t>Dual Credit Enrollment Process</a:t>
            </a:r>
            <a:endParaRPr dirty="0">
              <a:latin typeface="Trebuchet MS" panose="020B0603020202020204" pitchFamily="34" charset="0"/>
            </a:endParaRPr>
          </a:p>
        </p:txBody>
      </p:sp>
      <p:sp>
        <p:nvSpPr>
          <p:cNvPr id="389" name="Google Shape;389;p11"/>
          <p:cNvSpPr txBox="1"/>
          <p:nvPr/>
        </p:nvSpPr>
        <p:spPr>
          <a:xfrm>
            <a:off x="838200" y="1219200"/>
            <a:ext cx="10820400" cy="4952999"/>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lt1"/>
              </a:buClr>
              <a:buSzPts val="2800"/>
              <a:buFont typeface="Arial"/>
              <a:buNone/>
            </a:pPr>
            <a:endParaRPr sz="2800" b="0" i="0" u="none" strike="noStrike" cap="none" dirty="0">
              <a:solidFill>
                <a:schemeClr val="dk1"/>
              </a:solidFill>
              <a:latin typeface="Georgia"/>
              <a:ea typeface="Georgia"/>
              <a:cs typeface="Georgia"/>
              <a:sym typeface="Georgia"/>
            </a:endParaRPr>
          </a:p>
          <a:p>
            <a:pPr marL="1371600" marR="0" lvl="0" indent="-1371600" algn="l" rtl="0">
              <a:lnSpc>
                <a:spcPct val="120000"/>
              </a:lnSpc>
              <a:spcBef>
                <a:spcPts val="600"/>
              </a:spcBef>
              <a:spcAft>
                <a:spcPts val="0"/>
              </a:spcAft>
              <a:buClr>
                <a:schemeClr val="lt1"/>
              </a:buClr>
              <a:buSzPts val="4500"/>
              <a:buFont typeface="Trebuchet MS"/>
              <a:buAutoNum type="arabicParenR"/>
            </a:pPr>
            <a:r>
              <a:rPr lang="en-US" sz="4500" b="0" i="0" u="none" strike="noStrike" cap="none" dirty="0">
                <a:solidFill>
                  <a:schemeClr val="lt1"/>
                </a:solidFill>
                <a:latin typeface="Candara"/>
                <a:ea typeface="Candara"/>
                <a:cs typeface="Candara"/>
                <a:sym typeface="Candara"/>
              </a:rPr>
              <a:t>APPLY for admission (</a:t>
            </a:r>
            <a:r>
              <a:rPr lang="en-US" sz="4500" dirty="0">
                <a:solidFill>
                  <a:schemeClr val="lt1"/>
                </a:solidFill>
                <a:latin typeface="Candara"/>
                <a:ea typeface="Candara"/>
                <a:cs typeface="Candara"/>
                <a:sym typeface="Candara"/>
              </a:rPr>
              <a:t>www.goapplytexas.org</a:t>
            </a:r>
            <a:r>
              <a:rPr lang="en-US" sz="4500" b="0" i="0" u="none" strike="noStrike" cap="none" dirty="0">
                <a:solidFill>
                  <a:schemeClr val="lt1"/>
                </a:solidFill>
                <a:latin typeface="Candara"/>
                <a:ea typeface="Candara"/>
                <a:cs typeface="Candara"/>
                <a:sym typeface="Candara"/>
              </a:rPr>
              <a:t>) </a:t>
            </a:r>
            <a:endParaRPr dirty="0"/>
          </a:p>
          <a:p>
            <a:pPr marL="1371600" marR="0" lvl="0" indent="-1371600" algn="l" rtl="0">
              <a:lnSpc>
                <a:spcPct val="120000"/>
              </a:lnSpc>
              <a:spcBef>
                <a:spcPts val="1200"/>
              </a:spcBef>
              <a:spcAft>
                <a:spcPts val="0"/>
              </a:spcAft>
              <a:buClr>
                <a:schemeClr val="lt1"/>
              </a:buClr>
              <a:buSzPts val="4500"/>
              <a:buFont typeface="Trebuchet MS"/>
              <a:buAutoNum type="arabicParenR"/>
            </a:pPr>
            <a:r>
              <a:rPr lang="en-US" sz="4500" b="0" i="0" u="none" strike="noStrike" cap="none" dirty="0">
                <a:solidFill>
                  <a:schemeClr val="lt1"/>
                </a:solidFill>
                <a:latin typeface="Candara"/>
                <a:ea typeface="Candara"/>
                <a:cs typeface="Candara"/>
                <a:sym typeface="Candara"/>
              </a:rPr>
              <a:t>Remove all holds </a:t>
            </a:r>
            <a:endParaRPr sz="2800" b="0" i="0" u="none" strike="noStrike" cap="none" dirty="0">
              <a:solidFill>
                <a:schemeClr val="lt1"/>
              </a:solidFill>
              <a:latin typeface="Candara"/>
              <a:ea typeface="Candara"/>
              <a:cs typeface="Candara"/>
              <a:sym typeface="Candara"/>
            </a:endParaRPr>
          </a:p>
          <a:p>
            <a:pPr marL="1371600" marR="0" lvl="0" indent="-1371600" algn="l" rtl="0">
              <a:lnSpc>
                <a:spcPct val="120000"/>
              </a:lnSpc>
              <a:spcBef>
                <a:spcPts val="1200"/>
              </a:spcBef>
              <a:spcAft>
                <a:spcPts val="0"/>
              </a:spcAft>
              <a:buClr>
                <a:schemeClr val="lt1"/>
              </a:buClr>
              <a:buSzPts val="4500"/>
              <a:buFont typeface="Trebuchet MS"/>
              <a:buAutoNum type="arabicParenR"/>
            </a:pPr>
            <a:r>
              <a:rPr lang="en-US" sz="4500" b="0" i="0" u="none" strike="noStrike" cap="none" dirty="0">
                <a:solidFill>
                  <a:schemeClr val="lt1"/>
                </a:solidFill>
                <a:latin typeface="Candara"/>
                <a:ea typeface="Candara"/>
                <a:cs typeface="Candara"/>
                <a:sym typeface="Candara"/>
              </a:rPr>
              <a:t>Register for your classes </a:t>
            </a:r>
            <a:endParaRPr dirty="0"/>
          </a:p>
          <a:p>
            <a:pPr marL="1371600" marR="0" lvl="0" indent="-1371600" algn="l" rtl="0">
              <a:lnSpc>
                <a:spcPct val="120000"/>
              </a:lnSpc>
              <a:spcBef>
                <a:spcPts val="1200"/>
              </a:spcBef>
              <a:spcAft>
                <a:spcPts val="0"/>
              </a:spcAft>
              <a:buClr>
                <a:schemeClr val="lt1"/>
              </a:buClr>
              <a:buSzPts val="4500"/>
              <a:buFont typeface="Trebuchet MS"/>
              <a:buAutoNum type="arabicParenR"/>
            </a:pPr>
            <a:r>
              <a:rPr lang="en-US" sz="4500" b="0" i="0" u="none" strike="noStrike" cap="none" dirty="0">
                <a:solidFill>
                  <a:schemeClr val="lt1"/>
                </a:solidFill>
                <a:latin typeface="Candara"/>
                <a:ea typeface="Candara"/>
                <a:cs typeface="Candara"/>
                <a:sym typeface="Candara"/>
              </a:rPr>
              <a:t>Pay for your classes </a:t>
            </a:r>
            <a:endParaRPr dirty="0"/>
          </a:p>
        </p:txBody>
      </p:sp>
      <p:pic>
        <p:nvPicPr>
          <p:cNvPr id="390" name="Google Shape;390;p11"/>
          <p:cNvPicPr preferRelativeResize="0"/>
          <p:nvPr/>
        </p:nvPicPr>
        <p:blipFill rotWithShape="1">
          <a:blip r:embed="rId3">
            <a:alphaModFix/>
          </a:blip>
          <a:srcRect/>
          <a:stretch/>
        </p:blipFill>
        <p:spPr>
          <a:xfrm>
            <a:off x="11277600" y="6156086"/>
            <a:ext cx="695060" cy="5495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34800" y="2893419"/>
            <a:ext cx="8382001" cy="1761952"/>
          </a:xfrm>
          <a:noFill/>
        </p:spPr>
        <p:txBody>
          <a:bodyPr>
            <a:normAutofit/>
          </a:bodyPr>
          <a:lstStyle/>
          <a:p>
            <a:r>
              <a:rPr lang="en-US" sz="5400" dirty="0">
                <a:solidFill>
                  <a:schemeClr val="bg1"/>
                </a:solidFill>
                <a:latin typeface="Trebuchet MS" panose="020B0603020202020204" pitchFamily="34" charset="0"/>
                <a:ea typeface="Adobe Gothic Std B" panose="020B0800000000000000" pitchFamily="34" charset="-128"/>
              </a:rPr>
              <a:t>Application for Admissions</a:t>
            </a:r>
          </a:p>
        </p:txBody>
      </p:sp>
      <p:sp>
        <p:nvSpPr>
          <p:cNvPr id="4" name="Rectangle 3"/>
          <p:cNvSpPr>
            <a:spLocks noGrp="1" noChangeArrowheads="1"/>
          </p:cNvSpPr>
          <p:nvPr>
            <p:ph idx="1"/>
          </p:nvPr>
        </p:nvSpPr>
        <p:spPr>
          <a:xfrm>
            <a:off x="1523999" y="4448585"/>
            <a:ext cx="8686800" cy="1348016"/>
          </a:xfrm>
        </p:spPr>
        <p:txBody>
          <a:bodyPr>
            <a:normAutofit fontScale="92500"/>
          </a:bodyPr>
          <a:lstStyle/>
          <a:p>
            <a:pPr marL="457200" lvl="1" indent="0" algn="ctr">
              <a:buNone/>
            </a:pPr>
            <a:r>
              <a:rPr lang="en-US" sz="3200" dirty="0">
                <a:solidFill>
                  <a:schemeClr val="bg1"/>
                </a:solidFill>
                <a:latin typeface="Candara" panose="020E0502030303020204" pitchFamily="34" charset="0"/>
                <a:ea typeface="Adobe Fan Heiti Std B" panose="020B0700000000000000" pitchFamily="34" charset="-128"/>
              </a:rPr>
              <a:t>You may apply online </a:t>
            </a:r>
            <a:r>
              <a:rPr lang="en-US" sz="3200" b="1" u="sng" dirty="0">
                <a:solidFill>
                  <a:schemeClr val="bg1"/>
                </a:solidFill>
                <a:latin typeface="Candara" panose="020E0502030303020204" pitchFamily="34" charset="0"/>
                <a:ea typeface="Adobe Fan Heiti Std B" panose="020B0700000000000000" pitchFamily="34" charset="-128"/>
              </a:rPr>
              <a:t>NOW</a:t>
            </a:r>
            <a:r>
              <a:rPr lang="en-US" sz="3200" b="1" dirty="0">
                <a:solidFill>
                  <a:schemeClr val="bg1"/>
                </a:solidFill>
                <a:latin typeface="Candara" panose="020E0502030303020204" pitchFamily="34" charset="0"/>
                <a:ea typeface="Adobe Fan Heiti Std B" panose="020B0700000000000000" pitchFamily="34" charset="-128"/>
              </a:rPr>
              <a:t> </a:t>
            </a:r>
            <a:r>
              <a:rPr lang="en-US" sz="3200" dirty="0">
                <a:solidFill>
                  <a:schemeClr val="bg1"/>
                </a:solidFill>
                <a:latin typeface="Candara" panose="020E0502030303020204" pitchFamily="34" charset="0"/>
                <a:ea typeface="Adobe Fan Heiti Std B" panose="020B0700000000000000" pitchFamily="34" charset="-128"/>
              </a:rPr>
              <a:t>for Fall 2022!</a:t>
            </a:r>
          </a:p>
          <a:p>
            <a:pPr marL="457200" lvl="1" indent="0" algn="ctr">
              <a:buNone/>
            </a:pPr>
            <a:r>
              <a:rPr lang="en-US" sz="3200" dirty="0">
                <a:solidFill>
                  <a:schemeClr val="bg1"/>
                </a:solidFill>
                <a:latin typeface="Candara" panose="020E0502030303020204" pitchFamily="34" charset="0"/>
                <a:ea typeface="Adobe Fan Heiti Std B" panose="020B0700000000000000" pitchFamily="34" charset="-128"/>
              </a:rPr>
              <a:t>Complete  application at </a:t>
            </a:r>
            <a:r>
              <a:rPr lang="en-US" sz="3200" u="sng" dirty="0">
                <a:solidFill>
                  <a:schemeClr val="bg1"/>
                </a:solidFill>
                <a:latin typeface="Candara" panose="020E0502030303020204" pitchFamily="34" charset="0"/>
                <a:ea typeface="Adobe Fan Heiti Std B" panose="020B0700000000000000" pitchFamily="34" charset="-128"/>
              </a:rPr>
              <a:t>www.goapplytexas.org</a:t>
            </a:r>
            <a:endParaRPr lang="en-US" sz="3200" dirty="0">
              <a:solidFill>
                <a:schemeClr val="bg1"/>
              </a:solidFill>
              <a:latin typeface="Candara" panose="020E0502030303020204" pitchFamily="34" charset="0"/>
              <a:ea typeface="Adobe Fan Heiti Std B" panose="020B0700000000000000" pitchFamily="34" charset="-128"/>
            </a:endParaRPr>
          </a:p>
          <a:p>
            <a:pPr marL="457200" lvl="1" indent="0">
              <a:buNone/>
            </a:pPr>
            <a:endParaRPr lang="en-US" sz="3200" dirty="0">
              <a:solidFill>
                <a:schemeClr val="bg1"/>
              </a:solidFill>
              <a:latin typeface="Candara" panose="020E0502030303020204" pitchFamily="34" charset="0"/>
              <a:ea typeface="Adobe Fan Heiti Std B" panose="020B0700000000000000" pitchFamily="34" charset="-128"/>
            </a:endParaRPr>
          </a:p>
          <a:p>
            <a:pPr lvl="1" eaLnBrk="1" hangingPunct="1">
              <a:buNone/>
            </a:pPr>
            <a:endParaRPr lang="en-US" sz="3000" dirty="0">
              <a:solidFill>
                <a:schemeClr val="bg1"/>
              </a:solidFill>
              <a:latin typeface="Candara" panose="020E0502030303020204" pitchFamily="34" charset="0"/>
            </a:endParaRPr>
          </a:p>
          <a:p>
            <a:pPr eaLnBrk="1" hangingPunct="1"/>
            <a:endParaRPr lang="en-US" dirty="0">
              <a:latin typeface="Century Gothic" pitchFamily="34" charset="0"/>
            </a:endParaRPr>
          </a:p>
        </p:txBody>
      </p:sp>
      <p:sp>
        <p:nvSpPr>
          <p:cNvPr id="5" name="TextBox 4"/>
          <p:cNvSpPr txBox="1"/>
          <p:nvPr/>
        </p:nvSpPr>
        <p:spPr>
          <a:xfrm>
            <a:off x="1676399" y="5977025"/>
            <a:ext cx="8534400" cy="461665"/>
          </a:xfrm>
          <a:prstGeom prst="rect">
            <a:avLst/>
          </a:prstGeom>
          <a:noFill/>
          <a:ln>
            <a:noFill/>
          </a:ln>
        </p:spPr>
        <p:txBody>
          <a:bodyPr wrap="square" rtlCol="0">
            <a:spAutoFit/>
          </a:bodyPr>
          <a:lstStyle/>
          <a:p>
            <a:pPr lvl="1" algn="ctr"/>
            <a:r>
              <a:rPr lang="en-US" sz="2400" b="1" dirty="0">
                <a:solidFill>
                  <a:srgbClr val="FFFF00"/>
                </a:solidFill>
                <a:latin typeface="Candara" panose="020E0502030303020204" pitchFamily="34" charset="0"/>
                <a:ea typeface="Adobe Fan Heiti Std B" panose="020B0700000000000000" pitchFamily="34" charset="-128"/>
                <a:cs typeface="Lao UI" panose="020B0502040204020203" pitchFamily="34" charset="0"/>
              </a:rPr>
              <a:t>*Application must be </a:t>
            </a:r>
            <a:r>
              <a:rPr lang="en-US" sz="2400" b="1" u="sng" dirty="0">
                <a:solidFill>
                  <a:srgbClr val="FFFF00"/>
                </a:solidFill>
                <a:latin typeface="Candara" panose="020E0502030303020204" pitchFamily="34" charset="0"/>
                <a:ea typeface="Adobe Fan Heiti Std B" panose="020B0700000000000000" pitchFamily="34" charset="-128"/>
                <a:cs typeface="Lao UI" panose="020B0502040204020203" pitchFamily="34" charset="0"/>
              </a:rPr>
              <a:t>PROCESSED</a:t>
            </a:r>
            <a:r>
              <a:rPr lang="en-US" sz="2400" b="1" dirty="0">
                <a:solidFill>
                  <a:srgbClr val="FFFF00"/>
                </a:solidFill>
                <a:latin typeface="Candara" panose="020E0502030303020204" pitchFamily="34" charset="0"/>
                <a:ea typeface="Adobe Fan Heiti Std B" panose="020B0700000000000000" pitchFamily="34" charset="-128"/>
                <a:cs typeface="Lao UI" panose="020B0502040204020203" pitchFamily="34" charset="0"/>
              </a:rPr>
              <a:t> before your next steps*</a:t>
            </a:r>
            <a:endParaRPr lang="en-US" sz="2800" b="1" dirty="0">
              <a:solidFill>
                <a:srgbClr val="FFFF00"/>
              </a:solidFill>
              <a:latin typeface="Candara" panose="020E0502030303020204" pitchFamily="34" charset="0"/>
              <a:ea typeface="Adobe Fan Heiti Std B" panose="020B0700000000000000" pitchFamily="34" charset="-128"/>
              <a:cs typeface="Lao UI" panose="020B0502040204020203"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0"/>
            <a:ext cx="10775202" cy="3083606"/>
          </a:xfrm>
          <a:prstGeom prst="rect">
            <a:avLst/>
          </a:prstGeom>
        </p:spPr>
      </p:pic>
      <p:pic>
        <p:nvPicPr>
          <p:cNvPr id="6" name="Google Shape;413;p13">
            <a:extLst>
              <a:ext uri="{FF2B5EF4-FFF2-40B4-BE49-F238E27FC236}">
                <a16:creationId xmlns:a16="http://schemas.microsoft.com/office/drawing/2014/main" id="{829E5D95-D5C5-4AC6-A228-ADCB15A0C379}"/>
              </a:ext>
            </a:extLst>
          </p:cNvPr>
          <p:cNvPicPr preferRelativeResize="0"/>
          <p:nvPr/>
        </p:nvPicPr>
        <p:blipFill rotWithShape="1">
          <a:blip r:embed="rId4">
            <a:alphaModFix/>
          </a:blip>
          <a:srcRect/>
          <a:stretch/>
        </p:blipFill>
        <p:spPr>
          <a:xfrm>
            <a:off x="11277600" y="6156086"/>
            <a:ext cx="695060" cy="549514"/>
          </a:xfrm>
          <a:prstGeom prst="rect">
            <a:avLst/>
          </a:prstGeom>
          <a:noFill/>
          <a:ln>
            <a:noFill/>
          </a:ln>
        </p:spPr>
      </p:pic>
    </p:spTree>
    <p:extLst>
      <p:ext uri="{BB962C8B-B14F-4D97-AF65-F5344CB8AC3E}">
        <p14:creationId xmlns:p14="http://schemas.microsoft.com/office/powerpoint/2010/main" val="2722720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3"/>
          <p:cNvSpPr txBox="1">
            <a:spLocks noGrp="1"/>
          </p:cNvSpPr>
          <p:nvPr>
            <p:ph type="title"/>
          </p:nvPr>
        </p:nvSpPr>
        <p:spPr>
          <a:xfrm>
            <a:off x="0" y="47684"/>
            <a:ext cx="12192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Trebuchet MS"/>
              <a:buNone/>
            </a:pPr>
            <a:r>
              <a:rPr lang="en-US" b="1" dirty="0">
                <a:latin typeface="Trebuchet MS" panose="020B0603020202020204" pitchFamily="34" charset="0"/>
              </a:rPr>
              <a:t>Application Tips</a:t>
            </a:r>
            <a:endParaRPr dirty="0">
              <a:latin typeface="Trebuchet MS" panose="020B0603020202020204" pitchFamily="34" charset="0"/>
            </a:endParaRPr>
          </a:p>
        </p:txBody>
      </p:sp>
      <p:sp>
        <p:nvSpPr>
          <p:cNvPr id="408" name="Google Shape;408;p13"/>
          <p:cNvSpPr txBox="1">
            <a:spLocks noGrp="1"/>
          </p:cNvSpPr>
          <p:nvPr>
            <p:ph idx="1"/>
          </p:nvPr>
        </p:nvSpPr>
        <p:spPr>
          <a:xfrm>
            <a:off x="129039" y="989616"/>
            <a:ext cx="7543800" cy="4878767"/>
          </a:xfrm>
          <a:prstGeom prst="rect">
            <a:avLst/>
          </a:prstGeom>
          <a:noFill/>
          <a:ln>
            <a:noFill/>
          </a:ln>
        </p:spPr>
        <p:txBody>
          <a:bodyPr spcFirstLastPara="1" wrap="square" lIns="91425" tIns="45700" rIns="91425" bIns="45700" anchor="t" anchorCtr="0">
            <a:normAutofit fontScale="25000" lnSpcReduction="20000"/>
          </a:bodyPr>
          <a:lstStyle/>
          <a:p>
            <a:pPr marL="342900" lvl="1" indent="-203200" algn="l" rtl="0">
              <a:spcBef>
                <a:spcPts val="0"/>
              </a:spcBef>
              <a:spcAft>
                <a:spcPts val="0"/>
              </a:spcAft>
              <a:buClr>
                <a:schemeClr val="lt1"/>
              </a:buClr>
              <a:buSzPts val="2200"/>
              <a:buFont typeface="Georgia"/>
              <a:buNone/>
            </a:pPr>
            <a:endParaRPr sz="7200" dirty="0"/>
          </a:p>
          <a:p>
            <a:pPr marL="342900" lvl="0" indent="-342900" algn="l" rtl="0">
              <a:spcBef>
                <a:spcPts val="400"/>
              </a:spcBef>
              <a:spcAft>
                <a:spcPts val="0"/>
              </a:spcAft>
              <a:buClr>
                <a:schemeClr val="lt1"/>
              </a:buClr>
              <a:buSzPts val="2000"/>
              <a:buChar char="•"/>
            </a:pPr>
            <a:r>
              <a:rPr lang="en-US" sz="7200" dirty="0">
                <a:latin typeface="Candara" panose="020E0502030303020204" pitchFamily="34" charset="0"/>
                <a:ea typeface="Candara"/>
                <a:cs typeface="Candara"/>
                <a:sym typeface="Candara"/>
              </a:rPr>
              <a:t>Create an </a:t>
            </a:r>
            <a:r>
              <a:rPr lang="en-US" sz="7200" dirty="0" err="1">
                <a:latin typeface="Candara" panose="020E0502030303020204" pitchFamily="34" charset="0"/>
                <a:ea typeface="Candara"/>
                <a:cs typeface="Candara"/>
                <a:sym typeface="Candara"/>
              </a:rPr>
              <a:t>ApplyTexas</a:t>
            </a:r>
            <a:r>
              <a:rPr lang="en-US" sz="7200" dirty="0">
                <a:latin typeface="Candara" panose="020E0502030303020204" pitchFamily="34" charset="0"/>
                <a:ea typeface="Candara"/>
                <a:cs typeface="Candara"/>
                <a:sym typeface="Candara"/>
              </a:rPr>
              <a:t> profile (</a:t>
            </a:r>
            <a:r>
              <a:rPr lang="en-US" sz="7200" i="1" dirty="0">
                <a:latin typeface="Candara" panose="020E0502030303020204" pitchFamily="34" charset="0"/>
                <a:ea typeface="Candara"/>
                <a:cs typeface="Candara"/>
                <a:sym typeface="Candara"/>
              </a:rPr>
              <a:t>please use student’s personal email)</a:t>
            </a:r>
          </a:p>
          <a:p>
            <a:pPr marL="800100" lvl="1">
              <a:spcBef>
                <a:spcPts val="400"/>
              </a:spcBef>
              <a:buSzPts val="2000"/>
              <a:buFont typeface="Arial"/>
              <a:buChar char="•"/>
            </a:pPr>
            <a:r>
              <a:rPr lang="en-US" sz="7200" dirty="0">
                <a:latin typeface="Candara" panose="020E0502030303020204" pitchFamily="34" charset="0"/>
                <a:ea typeface="Candara"/>
                <a:cs typeface="Candara"/>
                <a:sym typeface="Candara"/>
              </a:rPr>
              <a:t>Residency/tuition is decided based on your answers on the application and the documentation you provide, if requested</a:t>
            </a:r>
            <a:endParaRPr sz="7200" dirty="0">
              <a:latin typeface="Candara" panose="020E0502030303020204" pitchFamily="34" charset="0"/>
            </a:endParaRPr>
          </a:p>
          <a:p>
            <a:pPr marL="342900" lvl="0" indent="-342900" algn="l" rtl="0">
              <a:spcBef>
                <a:spcPts val="1600"/>
              </a:spcBef>
              <a:spcAft>
                <a:spcPts val="0"/>
              </a:spcAft>
              <a:buClr>
                <a:schemeClr val="lt1"/>
              </a:buClr>
              <a:buSzPts val="2000"/>
              <a:buChar char="•"/>
            </a:pPr>
            <a:r>
              <a:rPr lang="en-US" sz="7200" dirty="0">
                <a:latin typeface="Candara" panose="020E0502030303020204" pitchFamily="34" charset="0"/>
                <a:sym typeface="Candara"/>
              </a:rPr>
              <a:t>Select Start/Edit Applications</a:t>
            </a:r>
          </a:p>
          <a:p>
            <a:pPr marL="800100" lvl="1">
              <a:lnSpc>
                <a:spcPct val="70000"/>
              </a:lnSpc>
              <a:spcBef>
                <a:spcPts val="1600"/>
              </a:spcBef>
              <a:buSzPts val="2000"/>
              <a:buChar char="•"/>
            </a:pPr>
            <a:r>
              <a:rPr lang="en-US" sz="7200" dirty="0">
                <a:latin typeface="Candara" panose="020E0502030303020204" pitchFamily="34" charset="0"/>
              </a:rPr>
              <a:t>Start a new application</a:t>
            </a:r>
          </a:p>
          <a:p>
            <a:pPr marL="800100" lvl="1">
              <a:lnSpc>
                <a:spcPct val="70000"/>
              </a:lnSpc>
              <a:spcBef>
                <a:spcPts val="1600"/>
              </a:spcBef>
              <a:buSzPts val="2000"/>
              <a:buChar char="•"/>
            </a:pPr>
            <a:r>
              <a:rPr lang="en-US" sz="7200" dirty="0">
                <a:latin typeface="Candara" panose="020E0502030303020204" pitchFamily="34" charset="0"/>
              </a:rPr>
              <a:t>Select “Two Year Community College”</a:t>
            </a:r>
          </a:p>
          <a:p>
            <a:pPr marL="800100" lvl="1">
              <a:lnSpc>
                <a:spcPct val="70000"/>
              </a:lnSpc>
              <a:spcBef>
                <a:spcPts val="1600"/>
              </a:spcBef>
              <a:buSzPts val="2000"/>
              <a:buChar char="•"/>
            </a:pPr>
            <a:r>
              <a:rPr lang="en-US" sz="7200" dirty="0">
                <a:latin typeface="Candara" panose="020E0502030303020204" pitchFamily="34" charset="0"/>
              </a:rPr>
              <a:t>Select “Collin County Community College District”</a:t>
            </a:r>
          </a:p>
          <a:p>
            <a:pPr marL="800100" lvl="1">
              <a:lnSpc>
                <a:spcPct val="70000"/>
              </a:lnSpc>
              <a:spcBef>
                <a:spcPts val="1600"/>
              </a:spcBef>
              <a:buSzPts val="2000"/>
              <a:buChar char="•"/>
            </a:pPr>
            <a:r>
              <a:rPr lang="en-US" sz="7200" dirty="0">
                <a:latin typeface="Candara" panose="020E0502030303020204" pitchFamily="34" charset="0"/>
              </a:rPr>
              <a:t>Select Application Type “Dual Credit”</a:t>
            </a:r>
          </a:p>
          <a:p>
            <a:pPr marL="800100" lvl="1">
              <a:lnSpc>
                <a:spcPct val="70000"/>
              </a:lnSpc>
              <a:spcBef>
                <a:spcPts val="1600"/>
              </a:spcBef>
              <a:buSzPts val="2000"/>
              <a:buChar char="•"/>
            </a:pPr>
            <a:r>
              <a:rPr lang="en-US" sz="7200" dirty="0">
                <a:latin typeface="Candara" panose="020E0502030303020204" pitchFamily="34" charset="0"/>
              </a:rPr>
              <a:t>Select any major</a:t>
            </a:r>
            <a:endParaRPr sz="7200" dirty="0">
              <a:latin typeface="Candara" panose="020E0502030303020204" pitchFamily="34" charset="0"/>
            </a:endParaRPr>
          </a:p>
          <a:p>
            <a:pPr marL="342900" lvl="0" indent="-342900" algn="l" rtl="0">
              <a:spcBef>
                <a:spcPts val="1600"/>
              </a:spcBef>
              <a:spcAft>
                <a:spcPts val="0"/>
              </a:spcAft>
              <a:buClr>
                <a:schemeClr val="lt1"/>
              </a:buClr>
              <a:buSzPts val="2000"/>
              <a:buChar char="•"/>
            </a:pPr>
            <a:r>
              <a:rPr lang="en-US" sz="7200" dirty="0">
                <a:latin typeface="Candara" panose="020E0502030303020204" pitchFamily="34" charset="0"/>
                <a:ea typeface="Candara"/>
                <a:cs typeface="Candara"/>
                <a:sym typeface="Candara"/>
              </a:rPr>
              <a:t>Select +Admissions Application</a:t>
            </a:r>
          </a:p>
          <a:p>
            <a:pPr marL="800100" lvl="1">
              <a:spcBef>
                <a:spcPts val="1600"/>
              </a:spcBef>
              <a:buSzPts val="2000"/>
              <a:buChar char="•"/>
            </a:pPr>
            <a:r>
              <a:rPr lang="en-US" sz="7200" dirty="0">
                <a:latin typeface="Candara" panose="020E0502030303020204" pitchFamily="34" charset="0"/>
              </a:rPr>
              <a:t>Answer the dual credit questions and questions specific to Collin.</a:t>
            </a:r>
          </a:p>
          <a:p>
            <a:pPr marL="342900">
              <a:spcBef>
                <a:spcPts val="1600"/>
              </a:spcBef>
              <a:buSzPts val="2000"/>
            </a:pPr>
            <a:r>
              <a:rPr lang="en-US" sz="7200" dirty="0">
                <a:latin typeface="Candara" panose="020E0502030303020204" pitchFamily="34" charset="0"/>
              </a:rPr>
              <a:t>Select “Submit this application”</a:t>
            </a:r>
            <a:endParaRPr lang="en-US" sz="7200" dirty="0">
              <a:latin typeface="Candara" panose="020E0502030303020204" pitchFamily="34" charset="0"/>
              <a:ea typeface="Candara"/>
              <a:cs typeface="Candara"/>
              <a:sym typeface="Candara"/>
            </a:endParaRPr>
          </a:p>
          <a:p>
            <a:pPr marL="342900" lvl="0" indent="-342900" algn="l" rtl="0">
              <a:spcBef>
                <a:spcPts val="1600"/>
              </a:spcBef>
              <a:spcAft>
                <a:spcPts val="0"/>
              </a:spcAft>
              <a:buClr>
                <a:schemeClr val="lt1"/>
              </a:buClr>
              <a:buSzPts val="2000"/>
              <a:buChar char="•"/>
            </a:pPr>
            <a:r>
              <a:rPr lang="en-US" sz="7200" dirty="0">
                <a:latin typeface="Candara" panose="020E0502030303020204" pitchFamily="34" charset="0"/>
                <a:ea typeface="Candara"/>
                <a:cs typeface="Candara"/>
                <a:sym typeface="Candara"/>
              </a:rPr>
              <a:t>Student will receive his/her Collin ID number (CWID), email address, </a:t>
            </a:r>
            <a:r>
              <a:rPr lang="en-US" sz="7200" dirty="0" err="1">
                <a:latin typeface="Candara" panose="020E0502030303020204" pitchFamily="34" charset="0"/>
                <a:ea typeface="Candara"/>
                <a:cs typeface="Candara"/>
                <a:sym typeface="Candara"/>
              </a:rPr>
              <a:t>CougarWeb</a:t>
            </a:r>
            <a:r>
              <a:rPr lang="en-US" sz="7200" dirty="0">
                <a:latin typeface="Candara" panose="020E0502030303020204" pitchFamily="34" charset="0"/>
                <a:ea typeface="Candara"/>
                <a:cs typeface="Candara"/>
                <a:sym typeface="Candara"/>
              </a:rPr>
              <a:t> username and password in 3-</a:t>
            </a:r>
            <a:r>
              <a:rPr lang="en-US" sz="7200" u="sng" dirty="0">
                <a:latin typeface="Candara" panose="020E0502030303020204" pitchFamily="34" charset="0"/>
                <a:ea typeface="Candara"/>
                <a:cs typeface="Candara"/>
                <a:sym typeface="Candara"/>
              </a:rPr>
              <a:t>5 business days</a:t>
            </a:r>
            <a:endParaRPr sz="7200" dirty="0">
              <a:latin typeface="Candara" panose="020E0502030303020204" pitchFamily="34" charset="0"/>
              <a:ea typeface="Candara"/>
              <a:cs typeface="Candara"/>
              <a:sym typeface="Candara"/>
            </a:endParaRPr>
          </a:p>
          <a:p>
            <a:pPr marL="342900" lvl="0" indent="-342900" algn="ctr" rtl="0">
              <a:spcBef>
                <a:spcPts val="1680"/>
              </a:spcBef>
              <a:spcAft>
                <a:spcPts val="0"/>
              </a:spcAft>
              <a:buClr>
                <a:schemeClr val="lt1"/>
              </a:buClr>
              <a:buSzPts val="2400"/>
              <a:buNone/>
            </a:pPr>
            <a:endParaRPr sz="2400" b="1" i="1" dirty="0"/>
          </a:p>
          <a:p>
            <a:pPr marL="0" lvl="1" indent="0" algn="l" rtl="0">
              <a:spcBef>
                <a:spcPts val="560"/>
              </a:spcBef>
              <a:spcAft>
                <a:spcPts val="0"/>
              </a:spcAft>
              <a:buClr>
                <a:schemeClr val="lt1"/>
              </a:buClr>
              <a:buSzPts val="2800"/>
              <a:buNone/>
            </a:pPr>
            <a:endParaRPr dirty="0"/>
          </a:p>
        </p:txBody>
      </p:sp>
      <p:sp>
        <p:nvSpPr>
          <p:cNvPr id="412" name="Google Shape;412;p13"/>
          <p:cNvSpPr txBox="1"/>
          <p:nvPr/>
        </p:nvSpPr>
        <p:spPr>
          <a:xfrm>
            <a:off x="2003169" y="6290592"/>
            <a:ext cx="8185661"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Candara"/>
              <a:buNone/>
            </a:pPr>
            <a:r>
              <a:rPr lang="en-US" sz="1800" b="1" i="1" dirty="0">
                <a:solidFill>
                  <a:schemeClr val="lt1"/>
                </a:solidFill>
                <a:latin typeface="Candara"/>
                <a:ea typeface="Candara"/>
                <a:cs typeface="Candara"/>
                <a:sym typeface="Candara"/>
              </a:rPr>
              <a:t>Questions? Please contact </a:t>
            </a:r>
            <a:r>
              <a:rPr lang="en-US" b="1" i="1" dirty="0">
                <a:solidFill>
                  <a:schemeClr val="lt1"/>
                </a:solidFill>
                <a:latin typeface="Candara"/>
                <a:ea typeface="Candara"/>
                <a:cs typeface="Candara"/>
                <a:sym typeface="Candara"/>
              </a:rPr>
              <a:t>a </a:t>
            </a:r>
            <a:r>
              <a:rPr lang="en-US" sz="1800" b="1" i="1" dirty="0">
                <a:solidFill>
                  <a:schemeClr val="lt1"/>
                </a:solidFill>
                <a:latin typeface="Candara"/>
                <a:ea typeface="Candara"/>
                <a:cs typeface="Candara"/>
                <a:sym typeface="Candara"/>
              </a:rPr>
              <a:t>Special Admissions Counselor or the Dual Credit Office</a:t>
            </a:r>
            <a:endParaRPr dirty="0"/>
          </a:p>
        </p:txBody>
      </p:sp>
      <p:pic>
        <p:nvPicPr>
          <p:cNvPr id="413" name="Google Shape;413;p13"/>
          <p:cNvPicPr preferRelativeResize="0"/>
          <p:nvPr/>
        </p:nvPicPr>
        <p:blipFill rotWithShape="1">
          <a:blip r:embed="rId3">
            <a:alphaModFix/>
          </a:blip>
          <a:srcRect/>
          <a:stretch/>
        </p:blipFill>
        <p:spPr>
          <a:xfrm>
            <a:off x="11277600" y="6156086"/>
            <a:ext cx="695060" cy="549514"/>
          </a:xfrm>
          <a:prstGeom prst="rect">
            <a:avLst/>
          </a:prstGeom>
          <a:noFill/>
          <a:ln>
            <a:noFill/>
          </a:ln>
        </p:spPr>
      </p:pic>
      <p:pic>
        <p:nvPicPr>
          <p:cNvPr id="2" name="Picture 1">
            <a:extLst>
              <a:ext uri="{FF2B5EF4-FFF2-40B4-BE49-F238E27FC236}">
                <a16:creationId xmlns:a16="http://schemas.microsoft.com/office/drawing/2014/main" id="{E30D73A2-D5A4-4D43-98D5-7C5CFE11505E}"/>
              </a:ext>
            </a:extLst>
          </p:cNvPr>
          <p:cNvPicPr>
            <a:picLocks noChangeAspect="1"/>
          </p:cNvPicPr>
          <p:nvPr/>
        </p:nvPicPr>
        <p:blipFill>
          <a:blip r:embed="rId4"/>
          <a:stretch>
            <a:fillRect/>
          </a:stretch>
        </p:blipFill>
        <p:spPr>
          <a:xfrm>
            <a:off x="7672839" y="2783117"/>
            <a:ext cx="4256072" cy="970835"/>
          </a:xfrm>
          <a:prstGeom prst="rect">
            <a:avLst/>
          </a:prstGeom>
        </p:spPr>
      </p:pic>
      <p:pic>
        <p:nvPicPr>
          <p:cNvPr id="3" name="Picture 2">
            <a:extLst>
              <a:ext uri="{FF2B5EF4-FFF2-40B4-BE49-F238E27FC236}">
                <a16:creationId xmlns:a16="http://schemas.microsoft.com/office/drawing/2014/main" id="{3387AE7D-3EBF-4A57-9D16-E75C65C0B8A9}"/>
              </a:ext>
            </a:extLst>
          </p:cNvPr>
          <p:cNvPicPr>
            <a:picLocks noChangeAspect="1"/>
          </p:cNvPicPr>
          <p:nvPr/>
        </p:nvPicPr>
        <p:blipFill>
          <a:blip r:embed="rId5"/>
          <a:stretch>
            <a:fillRect/>
          </a:stretch>
        </p:blipFill>
        <p:spPr>
          <a:xfrm>
            <a:off x="9220201" y="3828613"/>
            <a:ext cx="2708710" cy="2230289"/>
          </a:xfrm>
          <a:prstGeom prst="rect">
            <a:avLst/>
          </a:prstGeom>
        </p:spPr>
      </p:pic>
      <p:pic>
        <p:nvPicPr>
          <p:cNvPr id="4" name="Picture 3">
            <a:extLst>
              <a:ext uri="{FF2B5EF4-FFF2-40B4-BE49-F238E27FC236}">
                <a16:creationId xmlns:a16="http://schemas.microsoft.com/office/drawing/2014/main" id="{96CC4A0E-075C-4F1E-8FDC-FA19C88A5C08}"/>
              </a:ext>
            </a:extLst>
          </p:cNvPr>
          <p:cNvPicPr>
            <a:picLocks noChangeAspect="1"/>
          </p:cNvPicPr>
          <p:nvPr/>
        </p:nvPicPr>
        <p:blipFill>
          <a:blip r:embed="rId6"/>
          <a:stretch>
            <a:fillRect/>
          </a:stretch>
        </p:blipFill>
        <p:spPr>
          <a:xfrm>
            <a:off x="8197473" y="892352"/>
            <a:ext cx="3731637" cy="855627"/>
          </a:xfrm>
          <a:prstGeom prst="rect">
            <a:avLst/>
          </a:prstGeom>
        </p:spPr>
      </p:pic>
      <p:pic>
        <p:nvPicPr>
          <p:cNvPr id="5" name="Picture 4">
            <a:extLst>
              <a:ext uri="{FF2B5EF4-FFF2-40B4-BE49-F238E27FC236}">
                <a16:creationId xmlns:a16="http://schemas.microsoft.com/office/drawing/2014/main" id="{20F8DBC8-E8B4-46A8-9AD3-C8B63E07EC96}"/>
              </a:ext>
            </a:extLst>
          </p:cNvPr>
          <p:cNvPicPr>
            <a:picLocks noChangeAspect="1"/>
          </p:cNvPicPr>
          <p:nvPr/>
        </p:nvPicPr>
        <p:blipFill>
          <a:blip r:embed="rId7"/>
          <a:stretch>
            <a:fillRect/>
          </a:stretch>
        </p:blipFill>
        <p:spPr>
          <a:xfrm>
            <a:off x="7909449" y="1822640"/>
            <a:ext cx="4019462" cy="85562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b="1" dirty="0">
                <a:solidFill>
                  <a:schemeClr val="bg1"/>
                </a:solidFill>
                <a:latin typeface="Trebuchet MS" panose="020B0603020202020204" pitchFamily="34" charset="0"/>
                <a:ea typeface="Adobe Gothic Std B" panose="020B0800000000000000" pitchFamily="34" charset="-128"/>
              </a:rPr>
              <a:t>What is </a:t>
            </a:r>
            <a:r>
              <a:rPr lang="en-US" b="1" dirty="0" err="1">
                <a:solidFill>
                  <a:schemeClr val="bg1"/>
                </a:solidFill>
                <a:latin typeface="Trebuchet MS" panose="020B0603020202020204" pitchFamily="34" charset="0"/>
                <a:ea typeface="Adobe Gothic Std B" panose="020B0800000000000000" pitchFamily="34" charset="-128"/>
              </a:rPr>
              <a:t>CougarWeb</a:t>
            </a:r>
            <a:r>
              <a:rPr lang="en-US" b="1" dirty="0">
                <a:solidFill>
                  <a:schemeClr val="bg1"/>
                </a:solidFill>
                <a:latin typeface="Trebuchet MS" panose="020B0603020202020204" pitchFamily="34" charset="0"/>
                <a:ea typeface="Adobe Gothic Std B" panose="020B0800000000000000" pitchFamily="34" charset="-128"/>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95400"/>
            <a:ext cx="4163006" cy="5363323"/>
          </a:xfrm>
          <a:prstGeom prst="rect">
            <a:avLst/>
          </a:prstGeom>
        </p:spPr>
      </p:pic>
      <p:sp>
        <p:nvSpPr>
          <p:cNvPr id="6" name="Content Placeholder 2"/>
          <p:cNvSpPr txBox="1">
            <a:spLocks/>
          </p:cNvSpPr>
          <p:nvPr/>
        </p:nvSpPr>
        <p:spPr bwMode="auto">
          <a:xfrm>
            <a:off x="5486400" y="1295400"/>
            <a:ext cx="5981700" cy="2599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000" kern="0" dirty="0">
                <a:latin typeface="Candara" panose="020E0502030303020204" pitchFamily="34" charset="0"/>
                <a:ea typeface="Adobe Gothic Std B" panose="020B0800000000000000" pitchFamily="34" charset="-128"/>
              </a:rPr>
              <a:t>Students will receive </a:t>
            </a:r>
            <a:r>
              <a:rPr lang="en-US" sz="2000" kern="0" dirty="0" err="1">
                <a:latin typeface="Candara" panose="020E0502030303020204" pitchFamily="34" charset="0"/>
                <a:ea typeface="Adobe Gothic Std B" panose="020B0800000000000000" pitchFamily="34" charset="-128"/>
              </a:rPr>
              <a:t>CougarWeb</a:t>
            </a:r>
            <a:r>
              <a:rPr lang="en-US" sz="2000" kern="0" dirty="0">
                <a:latin typeface="Candara" panose="020E0502030303020204" pitchFamily="34" charset="0"/>
                <a:ea typeface="Adobe Gothic Std B" panose="020B0800000000000000" pitchFamily="34" charset="-128"/>
              </a:rPr>
              <a:t> login 3-5 business days </a:t>
            </a:r>
            <a:r>
              <a:rPr lang="en-US" sz="2000" b="1" u="sng" kern="0" dirty="0">
                <a:latin typeface="Candara" panose="020E0502030303020204" pitchFamily="34" charset="0"/>
                <a:ea typeface="Adobe Gothic Std B" panose="020B0800000000000000" pitchFamily="34" charset="-128"/>
              </a:rPr>
              <a:t>AFTER</a:t>
            </a:r>
            <a:r>
              <a:rPr lang="en-US" sz="2000" kern="0" dirty="0">
                <a:latin typeface="Candara" panose="020E0502030303020204" pitchFamily="34" charset="0"/>
                <a:ea typeface="Adobe Gothic Std B" panose="020B0800000000000000" pitchFamily="34" charset="-128"/>
              </a:rPr>
              <a:t> application has been submitted. </a:t>
            </a:r>
          </a:p>
          <a:p>
            <a:pPr marL="0" indent="0">
              <a:buFontTx/>
              <a:buNone/>
            </a:pPr>
            <a:endParaRPr lang="en-US" sz="1600" kern="0" dirty="0">
              <a:latin typeface="Candara" panose="020E0502030303020204" pitchFamily="34" charset="0"/>
              <a:ea typeface="Adobe Gothic Std B" panose="020B0800000000000000" pitchFamily="34" charset="-128"/>
            </a:endParaRPr>
          </a:p>
          <a:p>
            <a:pPr marL="0" indent="0">
              <a:buFontTx/>
              <a:buNone/>
            </a:pPr>
            <a:r>
              <a:rPr lang="en-US" sz="2800" kern="0" dirty="0" err="1">
                <a:latin typeface="Candara" panose="020E0502030303020204" pitchFamily="34" charset="0"/>
                <a:ea typeface="Adobe Gothic Std B" panose="020B0800000000000000" pitchFamily="34" charset="-128"/>
              </a:rPr>
              <a:t>CougarWeb</a:t>
            </a:r>
            <a:r>
              <a:rPr lang="en-US" sz="2800" kern="0" dirty="0">
                <a:latin typeface="Candara" panose="020E0502030303020204" pitchFamily="34" charset="0"/>
                <a:ea typeface="Adobe Gothic Std B" panose="020B0800000000000000" pitchFamily="34" charset="-128"/>
              </a:rPr>
              <a:t> </a:t>
            </a:r>
            <a:r>
              <a:rPr lang="en-US" sz="2000" kern="0" dirty="0">
                <a:latin typeface="Candara" panose="020E0502030303020204" pitchFamily="34" charset="0"/>
                <a:ea typeface="Adobe Gothic Std B" panose="020B0800000000000000" pitchFamily="34" charset="-128"/>
              </a:rPr>
              <a:t>is an </a:t>
            </a:r>
            <a:r>
              <a:rPr lang="en-US" sz="2000" b="1" kern="0" dirty="0">
                <a:latin typeface="Candara" panose="020E0502030303020204" pitchFamily="34" charset="0"/>
                <a:ea typeface="Adobe Gothic Std B" panose="020B0800000000000000" pitchFamily="34" charset="-128"/>
              </a:rPr>
              <a:t>online portal</a:t>
            </a:r>
            <a:r>
              <a:rPr lang="en-US" sz="2000" kern="0" dirty="0">
                <a:latin typeface="Candara" panose="020E0502030303020204" pitchFamily="34" charset="0"/>
                <a:ea typeface="Adobe Gothic Std B" panose="020B0800000000000000" pitchFamily="34" charset="-128"/>
              </a:rPr>
              <a:t> that includes all of the information and access to services that students need, while attending Collin College.</a:t>
            </a:r>
          </a:p>
          <a:p>
            <a:pPr>
              <a:buFontTx/>
              <a:buChar char="-"/>
            </a:pPr>
            <a:endParaRPr lang="en-US" sz="2000" kern="0" dirty="0">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6096000" y="3581400"/>
            <a:ext cx="4583430" cy="3416320"/>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Candara" panose="020E0502030303020204" pitchFamily="34" charset="0"/>
                <a:ea typeface="Adobe Gothic Std B" panose="020B0800000000000000" pitchFamily="34" charset="-128"/>
              </a:rPr>
              <a:t>Add/Drop class</a:t>
            </a:r>
          </a:p>
          <a:p>
            <a:pPr marL="342900" indent="-342900">
              <a:buFont typeface="Arial" panose="020B0604020202020204" pitchFamily="34" charset="0"/>
              <a:buChar char="•"/>
            </a:pPr>
            <a:r>
              <a:rPr lang="en-US" sz="2200" dirty="0">
                <a:latin typeface="Candara" panose="020E0502030303020204" pitchFamily="34" charset="0"/>
                <a:ea typeface="Adobe Gothic Std B" panose="020B0800000000000000" pitchFamily="34" charset="-128"/>
              </a:rPr>
              <a:t>Online trainings</a:t>
            </a:r>
          </a:p>
          <a:p>
            <a:pPr marL="342900" indent="-342900">
              <a:buFont typeface="Arial" panose="020B0604020202020204" pitchFamily="34" charset="0"/>
              <a:buChar char="•"/>
            </a:pPr>
            <a:r>
              <a:rPr lang="en-US" sz="2200" dirty="0">
                <a:latin typeface="Candara" panose="020E0502030303020204" pitchFamily="34" charset="0"/>
                <a:ea typeface="Adobe Gothic Std B" panose="020B0800000000000000" pitchFamily="34" charset="-128"/>
              </a:rPr>
              <a:t>Collin Email</a:t>
            </a:r>
          </a:p>
          <a:p>
            <a:pPr marL="342900" indent="-342900">
              <a:buFont typeface="Arial" panose="020B0604020202020204" pitchFamily="34" charset="0"/>
              <a:buChar char="•"/>
            </a:pPr>
            <a:r>
              <a:rPr lang="en-US" sz="2200" dirty="0">
                <a:latin typeface="Candara" panose="020E0502030303020204" pitchFamily="34" charset="0"/>
                <a:ea typeface="Adobe Gothic Std B" panose="020B0800000000000000" pitchFamily="34" charset="-128"/>
              </a:rPr>
              <a:t>Pay your tuition </a:t>
            </a:r>
          </a:p>
          <a:p>
            <a:pPr marL="342900" indent="-342900">
              <a:buFont typeface="Arial" panose="020B0604020202020204" pitchFamily="34" charset="0"/>
              <a:buChar char="•"/>
            </a:pPr>
            <a:r>
              <a:rPr lang="en-US" sz="2200" dirty="0">
                <a:latin typeface="Candara" panose="020E0502030303020204" pitchFamily="34" charset="0"/>
                <a:ea typeface="Adobe Gothic Std B" panose="020B0800000000000000" pitchFamily="34" charset="-128"/>
              </a:rPr>
              <a:t>Access online courses (Canvas)</a:t>
            </a:r>
          </a:p>
          <a:p>
            <a:pPr marL="342900" indent="-342900">
              <a:buFont typeface="Arial" panose="020B0604020202020204" pitchFamily="34" charset="0"/>
              <a:buChar char="•"/>
            </a:pPr>
            <a:r>
              <a:rPr lang="en-US" sz="2200" dirty="0">
                <a:latin typeface="Candara" panose="020E0502030303020204" pitchFamily="34" charset="0"/>
                <a:ea typeface="Adobe Gothic Std B" panose="020B0800000000000000" pitchFamily="34" charset="-128"/>
              </a:rPr>
              <a:t>Check Collin College class schedule </a:t>
            </a:r>
          </a:p>
          <a:p>
            <a:pPr marL="342900" indent="-342900">
              <a:buFont typeface="Arial" panose="020B0604020202020204" pitchFamily="34" charset="0"/>
              <a:buChar char="•"/>
            </a:pPr>
            <a:r>
              <a:rPr lang="en-US" sz="2200" dirty="0">
                <a:latin typeface="Candara" panose="020E0502030303020204" pitchFamily="34" charset="0"/>
                <a:ea typeface="Adobe Gothic Std B" panose="020B0800000000000000" pitchFamily="34" charset="-128"/>
              </a:rPr>
              <a:t>Grades</a:t>
            </a:r>
          </a:p>
          <a:p>
            <a:pPr marL="342900" indent="-342900">
              <a:buFont typeface="Arial" panose="020B0604020202020204" pitchFamily="34" charset="0"/>
              <a:buChar char="•"/>
            </a:pPr>
            <a:r>
              <a:rPr lang="en-US" sz="2200" dirty="0">
                <a:latin typeface="Candara" panose="020E0502030303020204" pitchFamily="34" charset="0"/>
                <a:ea typeface="Adobe Gothic Std B" panose="020B0800000000000000" pitchFamily="34" charset="-128"/>
              </a:rPr>
              <a:t>And MUCH MORE…</a:t>
            </a:r>
          </a:p>
          <a:p>
            <a:endParaRPr lang="en-US" dirty="0"/>
          </a:p>
        </p:txBody>
      </p:sp>
      <p:pic>
        <p:nvPicPr>
          <p:cNvPr id="8" name="Google Shape;413;p13">
            <a:extLst>
              <a:ext uri="{FF2B5EF4-FFF2-40B4-BE49-F238E27FC236}">
                <a16:creationId xmlns:a16="http://schemas.microsoft.com/office/drawing/2014/main" id="{C359997E-68C7-48F0-933D-CF993C8FA0E2}"/>
              </a:ext>
            </a:extLst>
          </p:cNvPr>
          <p:cNvPicPr preferRelativeResize="0"/>
          <p:nvPr/>
        </p:nvPicPr>
        <p:blipFill rotWithShape="1">
          <a:blip r:embed="rId3">
            <a:alphaModFix/>
          </a:blip>
          <a:srcRect/>
          <a:stretch/>
        </p:blipFill>
        <p:spPr>
          <a:xfrm>
            <a:off x="11277600" y="6156086"/>
            <a:ext cx="695060" cy="549514"/>
          </a:xfrm>
          <a:prstGeom prst="rect">
            <a:avLst/>
          </a:prstGeom>
          <a:noFill/>
          <a:ln>
            <a:noFill/>
          </a:ln>
        </p:spPr>
      </p:pic>
    </p:spTree>
    <p:extLst>
      <p:ext uri="{BB962C8B-B14F-4D97-AF65-F5344CB8AC3E}">
        <p14:creationId xmlns:p14="http://schemas.microsoft.com/office/powerpoint/2010/main" val="4232220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24600" y="1676400"/>
            <a:ext cx="5867400" cy="1938992"/>
          </a:xfrm>
          <a:prstGeom prst="rect">
            <a:avLst/>
          </a:prstGeom>
        </p:spPr>
        <p:txBody>
          <a:bodyPr wrap="square">
            <a:spAutoFit/>
          </a:bodyPr>
          <a:lstStyle/>
          <a:p>
            <a:pPr algn="ctr"/>
            <a:endParaRPr lang="en-US" sz="2000" b="1" dirty="0">
              <a:latin typeface="Eras Demi ITC" panose="020B0805030504020804" pitchFamily="34" charset="0"/>
            </a:endParaRPr>
          </a:p>
          <a:p>
            <a:pPr algn="ctr"/>
            <a:r>
              <a:rPr lang="en-US" sz="5000" b="1" dirty="0">
                <a:latin typeface="+mj-lt"/>
              </a:rPr>
              <a:t> </a:t>
            </a:r>
            <a:r>
              <a:rPr lang="en-US" sz="5000" b="1" dirty="0">
                <a:latin typeface="Trebuchet MS" panose="020B0603020202020204" pitchFamily="34" charset="0"/>
                <a:ea typeface="Adobe Gothic Std B" panose="020B0800000000000000" pitchFamily="34" charset="-128"/>
              </a:rPr>
              <a:t>2</a:t>
            </a:r>
            <a:r>
              <a:rPr lang="en-US" sz="5000" b="1" dirty="0">
                <a:latin typeface="Trebuchet MS" panose="020B0603020202020204" pitchFamily="34" charset="0"/>
              </a:rPr>
              <a:t>. </a:t>
            </a:r>
            <a:r>
              <a:rPr lang="en-US" sz="5000" b="1" dirty="0">
                <a:latin typeface="Trebuchet MS" panose="020B0603020202020204" pitchFamily="34" charset="0"/>
                <a:ea typeface="Adobe Gothic Std B" panose="020B0800000000000000" pitchFamily="34" charset="-128"/>
              </a:rPr>
              <a:t>Remove All Holds</a:t>
            </a:r>
            <a:endParaRPr lang="en-US" sz="5000" dirty="0">
              <a:latin typeface="Trebuchet MS" panose="020B0603020202020204" pitchFamily="34" charset="0"/>
            </a:endParaRPr>
          </a:p>
        </p:txBody>
      </p:sp>
      <p:pic>
        <p:nvPicPr>
          <p:cNvPr id="2" name="Picture 1"/>
          <p:cNvPicPr>
            <a:picLocks noChangeAspect="1"/>
          </p:cNvPicPr>
          <p:nvPr/>
        </p:nvPicPr>
        <p:blipFill>
          <a:blip r:embed="rId3">
            <a:lum bright="70000" contrast="-70000"/>
          </a:blip>
          <a:stretch>
            <a:fillRect/>
          </a:stretch>
        </p:blipFill>
        <p:spPr>
          <a:xfrm>
            <a:off x="8686800" y="4800600"/>
            <a:ext cx="1231499" cy="975445"/>
          </a:xfrm>
          <a:prstGeom prst="rect">
            <a:avLst/>
          </a:prstGeom>
        </p:spPr>
      </p:pic>
      <p:sp>
        <p:nvSpPr>
          <p:cNvPr id="3" name="TextBox 2"/>
          <p:cNvSpPr txBox="1"/>
          <p:nvPr/>
        </p:nvSpPr>
        <p:spPr>
          <a:xfrm>
            <a:off x="6934200" y="4114800"/>
            <a:ext cx="4953000" cy="369332"/>
          </a:xfrm>
          <a:prstGeom prst="rect">
            <a:avLst/>
          </a:prstGeom>
          <a:noFill/>
        </p:spPr>
        <p:txBody>
          <a:bodyPr wrap="square" rtlCol="0">
            <a:spAutoFit/>
          </a:bodyPr>
          <a:lstStyle/>
          <a:p>
            <a:pPr algn="ctr"/>
            <a:r>
              <a:rPr lang="en-US" dirty="0">
                <a:latin typeface="Candara" panose="020E0502030303020204" pitchFamily="34" charset="0"/>
                <a:ea typeface="Adobe Gothic Std B" panose="020B0800000000000000" pitchFamily="34" charset="-128"/>
                <a:hlinkClick r:id="rId4" action="ppaction://hlinkfile">
                  <a:extLst>
                    <a:ext uri="{A12FA001-AC4F-418D-AE19-62706E023703}">
                      <ahyp:hlinkClr xmlns:ahyp="http://schemas.microsoft.com/office/drawing/2018/hyperlinkcolor" val="tx"/>
                    </a:ext>
                  </a:extLst>
                </a:hlinkClick>
              </a:rPr>
              <a:t>Holds Resolution Guide </a:t>
            </a:r>
            <a:endParaRPr lang="en-US" dirty="0">
              <a:latin typeface="Candara" panose="020E0502030303020204" pitchFamily="34" charset="0"/>
              <a:ea typeface="Adobe Gothic Std B" panose="020B0800000000000000" pitchFamily="34" charset="-128"/>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7520" r="15994" b="746"/>
          <a:stretch/>
        </p:blipFill>
        <p:spPr>
          <a:xfrm>
            <a:off x="0" y="0"/>
            <a:ext cx="6934200" cy="6858000"/>
          </a:xfrm>
          <a:prstGeom prst="rect">
            <a:avLst/>
          </a:prstGeom>
        </p:spPr>
      </p:pic>
      <p:sp>
        <p:nvSpPr>
          <p:cNvPr id="8" name="Rectangle 7"/>
          <p:cNvSpPr/>
          <p:nvPr/>
        </p:nvSpPr>
        <p:spPr>
          <a:xfrm rot="16200000">
            <a:off x="3314700" y="3238500"/>
            <a:ext cx="6858000" cy="381000"/>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2218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11736324" cy="1143000"/>
          </a:xfrm>
        </p:spPr>
        <p:txBody>
          <a:bodyPr/>
          <a:lstStyle/>
          <a:p>
            <a:r>
              <a:rPr lang="en-US" b="1" dirty="0">
                <a:latin typeface="Trebuchet MS" panose="020B0603020202020204" pitchFamily="34" charset="0"/>
                <a:ea typeface="Adobe Gothic Std B" panose="020B0800000000000000" pitchFamily="34" charset="-128"/>
              </a:rPr>
              <a:t>What is a HOLD? </a:t>
            </a:r>
          </a:p>
        </p:txBody>
      </p:sp>
      <p:sp>
        <p:nvSpPr>
          <p:cNvPr id="3" name="Content Placeholder 2"/>
          <p:cNvSpPr>
            <a:spLocks noGrp="1"/>
          </p:cNvSpPr>
          <p:nvPr>
            <p:ph idx="1"/>
          </p:nvPr>
        </p:nvSpPr>
        <p:spPr>
          <a:xfrm>
            <a:off x="533400" y="2438400"/>
            <a:ext cx="6251448" cy="3581400"/>
          </a:xfrm>
        </p:spPr>
        <p:txBody>
          <a:bodyPr>
            <a:normAutofit/>
          </a:bodyPr>
          <a:lstStyle/>
          <a:p>
            <a:r>
              <a:rPr lang="en-US" sz="3000" dirty="0">
                <a:latin typeface="Candara" panose="020E0502030303020204" pitchFamily="34" charset="0"/>
                <a:ea typeface="Adobe Gothic Std B" panose="020B0800000000000000" pitchFamily="34" charset="-128"/>
              </a:rPr>
              <a:t>Each admissions step is listed as a hold, so all steps must be completed prior to registration.</a:t>
            </a:r>
          </a:p>
          <a:p>
            <a:pPr marL="0" indent="0">
              <a:buNone/>
            </a:pPr>
            <a:endParaRPr lang="en-US" sz="2800" dirty="0">
              <a:latin typeface="Candara" panose="020E0502030303020204" pitchFamily="34" charset="0"/>
              <a:ea typeface="Adobe Gothic Std B" panose="020B0800000000000000" pitchFamily="34" charset="-128"/>
            </a:endParaRPr>
          </a:p>
          <a:p>
            <a:r>
              <a:rPr lang="en-US" sz="3000" dirty="0">
                <a:latin typeface="Candara" panose="020E0502030303020204" pitchFamily="34" charset="0"/>
                <a:ea typeface="Adobe Gothic Std B" panose="020B0800000000000000" pitchFamily="34" charset="-128"/>
              </a:rPr>
              <a:t>A hold prevents registration. </a:t>
            </a:r>
          </a:p>
          <a:p>
            <a:endParaRPr lang="en-US" sz="3000" dirty="0">
              <a:latin typeface="Adobe Gothic Std B" panose="020B0800000000000000" pitchFamily="34" charset="-128"/>
              <a:ea typeface="Adobe Gothic Std B" panose="020B0800000000000000" pitchFamily="34" charset="-128"/>
            </a:endParaRPr>
          </a:p>
          <a:p>
            <a:endParaRPr lang="en-US" sz="3000" dirty="0">
              <a:latin typeface="Adobe Gothic Std B" panose="020B0800000000000000" pitchFamily="34" charset="-128"/>
              <a:ea typeface="Adobe Gothic Std B" panose="020B0800000000000000" pitchFamily="34" charset="-128"/>
            </a:endParaRPr>
          </a:p>
        </p:txBody>
      </p:sp>
      <p:pic>
        <p:nvPicPr>
          <p:cNvPr id="5" name="Picture 12" descr="Image result for caution sign">
            <a:extLst>
              <a:ext uri="{FF2B5EF4-FFF2-40B4-BE49-F238E27FC236}">
                <a16:creationId xmlns:a16="http://schemas.microsoft.com/office/drawing/2014/main" id="{A2CD03A6-7ABF-4BFD-8AEE-BC2C3F55870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800" b="66900" l="11425" r="88190">
                        <a14:foregroundMark x1="47497" y1="32300" x2="47497" y2="32300"/>
                        <a14:foregroundMark x1="48652" y1="50200" x2="48652" y2="50200"/>
                        <a14:foregroundMark x1="48652" y1="17300" x2="20539" y2="55600"/>
                        <a14:foregroundMark x1="20539" y1="55900" x2="77022" y2="55900"/>
                        <a14:foregroundMark x1="48652" y1="17300" x2="77022" y2="55600"/>
                        <a14:foregroundMark x1="59949" y1="36900" x2="60591" y2="38900"/>
                        <a14:foregroundMark x1="59949" y1="39700" x2="54429" y2="51900"/>
                        <a14:foregroundMark x1="58151" y1="46500" x2="69320" y2="51300"/>
                        <a14:foregroundMark x1="55584" y1="33200" x2="52632" y2="41100"/>
                        <a14:foregroundMark x1="46085" y1="23000" x2="49679" y2="25800"/>
                        <a14:foregroundMark x1="40308" y1="29200" x2="42747" y2="30600"/>
                        <a14:foregroundMark x1="41335" y1="29800" x2="47497" y2="25800"/>
                        <a14:foregroundMark x1="42747" y1="31800" x2="46085" y2="45700"/>
                        <a14:foregroundMark x1="35173" y1="37400" x2="45315" y2="43700"/>
                        <a14:foregroundMark x1="24647" y1="49900" x2="46470" y2="45900"/>
                        <a14:foregroundMark x1="38768" y1="41100" x2="30424" y2="47100"/>
                        <a14:foregroundMark x1="45700" y1="46500" x2="45315" y2="47900"/>
                        <a14:foregroundMark x1="40308" y1="48200" x2="43517" y2="52500"/>
                      </a14:backgroundRemoval>
                    </a14:imgEffect>
                  </a14:imgLayer>
                </a14:imgProps>
              </a:ext>
              <a:ext uri="{28A0092B-C50C-407E-A947-70E740481C1C}">
                <a14:useLocalDpi xmlns:a14="http://schemas.microsoft.com/office/drawing/2010/main" val="0"/>
              </a:ext>
            </a:extLst>
          </a:blip>
          <a:srcRect l="10768" t="10777" r="11329" b="33357"/>
          <a:stretch/>
        </p:blipFill>
        <p:spPr bwMode="auto">
          <a:xfrm>
            <a:off x="7696200" y="1828800"/>
            <a:ext cx="3537559" cy="3256539"/>
          </a:xfrm>
          <a:prstGeom prst="rect">
            <a:avLst/>
          </a:prstGeom>
          <a:noFill/>
          <a:extLst>
            <a:ext uri="{909E8E84-426E-40DD-AFC4-6F175D3DCCD1}">
              <a14:hiddenFill xmlns:a14="http://schemas.microsoft.com/office/drawing/2010/main">
                <a:solidFill>
                  <a:srgbClr val="FFFFFF"/>
                </a:solidFill>
              </a14:hiddenFill>
            </a:ext>
          </a:extLst>
        </p:spPr>
      </p:pic>
      <p:pic>
        <p:nvPicPr>
          <p:cNvPr id="6" name="Google Shape;413;p13">
            <a:extLst>
              <a:ext uri="{FF2B5EF4-FFF2-40B4-BE49-F238E27FC236}">
                <a16:creationId xmlns:a16="http://schemas.microsoft.com/office/drawing/2014/main" id="{4A61FCE2-4EF5-4649-BA45-B0B0B65FD748}"/>
              </a:ext>
            </a:extLst>
          </p:cNvPr>
          <p:cNvPicPr preferRelativeResize="0"/>
          <p:nvPr/>
        </p:nvPicPr>
        <p:blipFill rotWithShape="1">
          <a:blip r:embed="rId5">
            <a:alphaModFix/>
          </a:blip>
          <a:srcRect/>
          <a:stretch/>
        </p:blipFill>
        <p:spPr>
          <a:xfrm>
            <a:off x="11277600" y="6156086"/>
            <a:ext cx="695060" cy="549514"/>
          </a:xfrm>
          <a:prstGeom prst="rect">
            <a:avLst/>
          </a:prstGeom>
          <a:noFill/>
          <a:ln>
            <a:noFill/>
          </a:ln>
        </p:spPr>
      </p:pic>
    </p:spTree>
    <p:extLst>
      <p:ext uri="{BB962C8B-B14F-4D97-AF65-F5344CB8AC3E}">
        <p14:creationId xmlns:p14="http://schemas.microsoft.com/office/powerpoint/2010/main" val="2957833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50D331-CFE9-4935-B7B9-C90B16CFB237}"/>
              </a:ext>
            </a:extLst>
          </p:cNvPr>
          <p:cNvPicPr>
            <a:picLocks noChangeAspect="1"/>
          </p:cNvPicPr>
          <p:nvPr/>
        </p:nvPicPr>
        <p:blipFill>
          <a:blip r:embed="rId3"/>
          <a:stretch>
            <a:fillRect/>
          </a:stretch>
        </p:blipFill>
        <p:spPr>
          <a:xfrm>
            <a:off x="6836097" y="228600"/>
            <a:ext cx="5106153" cy="6627341"/>
          </a:xfrm>
          <a:prstGeom prst="rect">
            <a:avLst/>
          </a:prstGeom>
        </p:spPr>
      </p:pic>
      <p:sp>
        <p:nvSpPr>
          <p:cNvPr id="3" name="Title 2"/>
          <p:cNvSpPr>
            <a:spLocks noGrp="1"/>
          </p:cNvSpPr>
          <p:nvPr>
            <p:ph type="title"/>
          </p:nvPr>
        </p:nvSpPr>
        <p:spPr>
          <a:xfrm>
            <a:off x="-76200" y="762000"/>
            <a:ext cx="6705600" cy="990600"/>
          </a:xfrm>
        </p:spPr>
        <p:txBody>
          <a:bodyPr>
            <a:normAutofit fontScale="90000"/>
          </a:bodyPr>
          <a:lstStyle/>
          <a:p>
            <a:r>
              <a:rPr lang="en-US" sz="3600" b="1" u="sng" dirty="0">
                <a:latin typeface="Trebuchet MS" panose="020B0603020202020204" pitchFamily="34" charset="0"/>
                <a:ea typeface="Adobe Gothic Std B" panose="020B0800000000000000" pitchFamily="34" charset="-128"/>
              </a:rPr>
              <a:t>High School Permission Form </a:t>
            </a:r>
            <a:br>
              <a:rPr lang="en-US" sz="3000" b="1" u="sng" dirty="0">
                <a:latin typeface="Trebuchet MS" panose="020B0603020202020204" pitchFamily="34" charset="0"/>
                <a:ea typeface="Adobe Gothic Std B" panose="020B0800000000000000" pitchFamily="34" charset="-128"/>
              </a:rPr>
            </a:br>
            <a:br>
              <a:rPr lang="en-US" sz="1000" b="1" u="sng" dirty="0">
                <a:latin typeface="Trebuchet MS" panose="020B0603020202020204" pitchFamily="34" charset="0"/>
                <a:ea typeface="Adobe Gothic Std B" panose="020B0800000000000000" pitchFamily="34" charset="-128"/>
              </a:rPr>
            </a:br>
            <a:r>
              <a:rPr lang="en-US" sz="3000" b="1" dirty="0">
                <a:latin typeface="Trebuchet MS" panose="020B0603020202020204" pitchFamily="34" charset="0"/>
                <a:ea typeface="Adobe Gothic Std B" panose="020B0800000000000000" pitchFamily="34" charset="-128"/>
              </a:rPr>
              <a:t>(Front Page)</a:t>
            </a:r>
          </a:p>
        </p:txBody>
      </p:sp>
      <p:sp>
        <p:nvSpPr>
          <p:cNvPr id="2" name="TextBox 1"/>
          <p:cNvSpPr txBox="1"/>
          <p:nvPr/>
        </p:nvSpPr>
        <p:spPr>
          <a:xfrm>
            <a:off x="7672347" y="1169617"/>
            <a:ext cx="3276600"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Arial" charset="0"/>
                <a:ea typeface="+mn-ea"/>
                <a:cs typeface="+mn-cs"/>
              </a:rPr>
              <a:t>Smith, Jasmine</a:t>
            </a:r>
          </a:p>
        </p:txBody>
      </p:sp>
      <p:sp>
        <p:nvSpPr>
          <p:cNvPr id="13" name="TextBox 12"/>
          <p:cNvSpPr txBox="1"/>
          <p:nvPr/>
        </p:nvSpPr>
        <p:spPr>
          <a:xfrm>
            <a:off x="7821542" y="1387255"/>
            <a:ext cx="1514475"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Arial" charset="0"/>
                <a:ea typeface="+mn-ea"/>
                <a:cs typeface="+mn-cs"/>
              </a:rPr>
              <a:t>YOUR</a:t>
            </a:r>
            <a:r>
              <a:rPr kumimoji="0" lang="en-US" sz="900" b="1" i="0" u="none" strike="noStrike" kern="1200" cap="none" spc="0" normalizeH="0" noProof="0" dirty="0">
                <a:ln>
                  <a:noFill/>
                </a:ln>
                <a:solidFill>
                  <a:srgbClr val="FF0000"/>
                </a:solidFill>
                <a:effectLst/>
                <a:uLnTx/>
                <a:uFillTx/>
                <a:latin typeface="Arial" charset="0"/>
                <a:ea typeface="+mn-ea"/>
                <a:cs typeface="+mn-cs"/>
              </a:rPr>
              <a:t> HS HERE</a:t>
            </a:r>
            <a:endParaRPr kumimoji="0" lang="en-US" sz="900" b="1" i="0" u="none" strike="noStrike" kern="1200" cap="none" spc="0" normalizeH="0" baseline="0" noProof="0" dirty="0">
              <a:ln>
                <a:noFill/>
              </a:ln>
              <a:solidFill>
                <a:srgbClr val="FF0000"/>
              </a:solidFill>
              <a:effectLst/>
              <a:uLnTx/>
              <a:uFillTx/>
              <a:latin typeface="Arial" charset="0"/>
              <a:ea typeface="+mn-ea"/>
              <a:cs typeface="+mn-cs"/>
            </a:endParaRPr>
          </a:p>
        </p:txBody>
      </p:sp>
      <p:sp>
        <p:nvSpPr>
          <p:cNvPr id="18" name="TextBox 17"/>
          <p:cNvSpPr txBox="1"/>
          <p:nvPr/>
        </p:nvSpPr>
        <p:spPr>
          <a:xfrm>
            <a:off x="11041499" y="1428235"/>
            <a:ext cx="91440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Arial" charset="0"/>
                <a:ea typeface="+mn-ea"/>
                <a:cs typeface="+mn-cs"/>
              </a:rPr>
              <a:t>06   2024</a:t>
            </a:r>
          </a:p>
        </p:txBody>
      </p:sp>
      <p:sp>
        <p:nvSpPr>
          <p:cNvPr id="20" name="TextBox 19"/>
          <p:cNvSpPr txBox="1"/>
          <p:nvPr/>
        </p:nvSpPr>
        <p:spPr>
          <a:xfrm>
            <a:off x="9038459" y="889984"/>
            <a:ext cx="345665"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900" b="1" dirty="0">
                <a:solidFill>
                  <a:srgbClr val="FF0000"/>
                </a:solidFill>
              </a:rPr>
              <a:t>22</a:t>
            </a:r>
            <a:endParaRPr kumimoji="0" lang="en-US" sz="900" b="1" i="0" u="none" strike="noStrike" kern="1200" cap="none" spc="0" normalizeH="0" baseline="0" noProof="0" dirty="0">
              <a:ln>
                <a:noFill/>
              </a:ln>
              <a:solidFill>
                <a:srgbClr val="FF0000"/>
              </a:solidFill>
              <a:effectLst/>
              <a:uLnTx/>
              <a:uFillTx/>
              <a:latin typeface="Arial" charset="0"/>
              <a:ea typeface="+mn-ea"/>
              <a:cs typeface="+mn-cs"/>
            </a:endParaRPr>
          </a:p>
        </p:txBody>
      </p:sp>
      <p:sp>
        <p:nvSpPr>
          <p:cNvPr id="21" name="TextBox 20"/>
          <p:cNvSpPr txBox="1"/>
          <p:nvPr/>
        </p:nvSpPr>
        <p:spPr>
          <a:xfrm>
            <a:off x="9871268" y="1197403"/>
            <a:ext cx="91440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Arial" charset="0"/>
                <a:ea typeface="+mn-ea"/>
                <a:cs typeface="+mn-cs"/>
              </a:rPr>
              <a:t>100555555</a:t>
            </a:r>
          </a:p>
        </p:txBody>
      </p:sp>
      <p:sp>
        <p:nvSpPr>
          <p:cNvPr id="25" name="TextBox 24"/>
          <p:cNvSpPr txBox="1"/>
          <p:nvPr/>
        </p:nvSpPr>
        <p:spPr>
          <a:xfrm>
            <a:off x="7086623" y="3890330"/>
            <a:ext cx="2179845"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Monotype Corsiva" panose="03010101010201010101" pitchFamily="66" charset="0"/>
                <a:ea typeface="+mn-ea"/>
                <a:cs typeface="+mn-cs"/>
              </a:rPr>
              <a:t>Student Signature</a:t>
            </a:r>
          </a:p>
        </p:txBody>
      </p:sp>
      <p:sp>
        <p:nvSpPr>
          <p:cNvPr id="26" name="TextBox 25"/>
          <p:cNvSpPr txBox="1"/>
          <p:nvPr/>
        </p:nvSpPr>
        <p:spPr>
          <a:xfrm>
            <a:off x="7073532" y="6020253"/>
            <a:ext cx="22860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Monotype Corsiva" panose="03010101010201010101" pitchFamily="66" charset="0"/>
                <a:ea typeface="+mn-ea"/>
                <a:cs typeface="+mn-cs"/>
              </a:rPr>
              <a:t>Parent/Guardian Signature</a:t>
            </a:r>
            <a:r>
              <a:rPr kumimoji="0" lang="en-US" sz="1400" b="1" i="0" u="none" strike="noStrike" kern="1200" cap="none" spc="0" normalizeH="0" baseline="0" noProof="0" dirty="0">
                <a:ln>
                  <a:noFill/>
                </a:ln>
                <a:solidFill>
                  <a:srgbClr val="FF0000"/>
                </a:solidFill>
                <a:effectLst/>
                <a:uLnTx/>
                <a:uFillTx/>
                <a:latin typeface="Trebuchet MS"/>
                <a:ea typeface="+mn-ea"/>
                <a:cs typeface="+mn-cs"/>
              </a:rPr>
              <a:t>  </a:t>
            </a:r>
          </a:p>
        </p:txBody>
      </p:sp>
      <p:sp>
        <p:nvSpPr>
          <p:cNvPr id="27" name="TextBox 26"/>
          <p:cNvSpPr txBox="1"/>
          <p:nvPr/>
        </p:nvSpPr>
        <p:spPr>
          <a:xfrm>
            <a:off x="10179711" y="3921109"/>
            <a:ext cx="1385425"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charset="0"/>
                <a:ea typeface="+mn-ea"/>
                <a:cs typeface="+mn-cs"/>
              </a:rPr>
              <a:t>xx/xx/xxxx</a:t>
            </a:r>
          </a:p>
        </p:txBody>
      </p:sp>
      <p:sp>
        <p:nvSpPr>
          <p:cNvPr id="28" name="TextBox 27"/>
          <p:cNvSpPr txBox="1"/>
          <p:nvPr/>
        </p:nvSpPr>
        <p:spPr>
          <a:xfrm>
            <a:off x="10179711" y="6053086"/>
            <a:ext cx="1385425"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charset="0"/>
                <a:ea typeface="+mn-ea"/>
                <a:cs typeface="+mn-cs"/>
              </a:rPr>
              <a:t>xx/xx/xxxx</a:t>
            </a:r>
          </a:p>
        </p:txBody>
      </p:sp>
      <p:sp>
        <p:nvSpPr>
          <p:cNvPr id="33" name="TextBox 32"/>
          <p:cNvSpPr txBox="1"/>
          <p:nvPr/>
        </p:nvSpPr>
        <p:spPr>
          <a:xfrm>
            <a:off x="7507551" y="863278"/>
            <a:ext cx="228600"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Arial" charset="0"/>
                <a:ea typeface="+mn-ea"/>
                <a:cs typeface="+mn-cs"/>
                <a:sym typeface="Wingdings"/>
              </a:rPr>
              <a:t></a:t>
            </a:r>
            <a:endParaRPr kumimoji="0" lang="en-US" sz="1100" b="0" i="0" u="none" strike="noStrike" kern="1200" cap="none" spc="0" normalizeH="0" baseline="0" noProof="0" dirty="0">
              <a:ln>
                <a:noFill/>
              </a:ln>
              <a:solidFill>
                <a:srgbClr val="FF0000"/>
              </a:solidFill>
              <a:effectLst/>
              <a:uLnTx/>
              <a:uFillTx/>
              <a:latin typeface="Arial" charset="0"/>
              <a:ea typeface="+mn-ea"/>
              <a:cs typeface="+mn-cs"/>
            </a:endParaRPr>
          </a:p>
        </p:txBody>
      </p:sp>
      <p:sp>
        <p:nvSpPr>
          <p:cNvPr id="7" name="Rectangle 6"/>
          <p:cNvSpPr/>
          <p:nvPr/>
        </p:nvSpPr>
        <p:spPr>
          <a:xfrm>
            <a:off x="702483" y="2286000"/>
            <a:ext cx="5141163" cy="4278094"/>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dirty="0">
                <a:latin typeface="Candara" panose="020E0502030303020204" pitchFamily="34" charset="0"/>
                <a:ea typeface="Adobe Gothic Std B" panose="020B0800000000000000" pitchFamily="34" charset="-128"/>
              </a:rPr>
              <a:t>Students must have completed the online application and obtain their CWID </a:t>
            </a:r>
            <a:r>
              <a:rPr lang="en-US" sz="2800" b="1" u="sng" dirty="0">
                <a:solidFill>
                  <a:srgbClr val="FF0000"/>
                </a:solidFill>
                <a:latin typeface="Candara" panose="020E0502030303020204" pitchFamily="34" charset="0"/>
                <a:ea typeface="Adobe Gothic Std B" panose="020B0800000000000000" pitchFamily="34" charset="-128"/>
              </a:rPr>
              <a:t>BEFORE</a:t>
            </a:r>
            <a:r>
              <a:rPr lang="en-US" sz="2800" b="1" dirty="0">
                <a:latin typeface="Candara" panose="020E0502030303020204" pitchFamily="34" charset="0"/>
                <a:ea typeface="Adobe Gothic Std B" panose="020B0800000000000000" pitchFamily="34" charset="-128"/>
              </a:rPr>
              <a:t> they can submit this form to their Special Admissions Coordinator, or the Dual Credit office.</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800" b="1" dirty="0">
              <a:latin typeface="Candara" panose="020E0502030303020204" pitchFamily="34" charset="0"/>
              <a:ea typeface="Adobe Gothic Std B" panose="020B0800000000000000"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dirty="0">
                <a:solidFill>
                  <a:srgbClr val="FFFF00"/>
                </a:solidFill>
                <a:latin typeface="Candara" panose="020E0502030303020204" pitchFamily="34" charset="0"/>
                <a:ea typeface="Adobe Gothic Std B" panose="020B0800000000000000" pitchFamily="34" charset="-128"/>
              </a:rPr>
              <a:t>This form MUST be completed </a:t>
            </a:r>
            <a:r>
              <a:rPr lang="en-US" sz="2400" b="1" u="sng" dirty="0">
                <a:solidFill>
                  <a:srgbClr val="FFFF00"/>
                </a:solidFill>
                <a:latin typeface="Candara" panose="020E0502030303020204" pitchFamily="34" charset="0"/>
                <a:ea typeface="Adobe Gothic Std B" panose="020B0800000000000000" pitchFamily="34" charset="-128"/>
              </a:rPr>
              <a:t>every semester.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50" normalizeH="0" baseline="0" noProof="0" dirty="0">
              <a:ln w="0"/>
              <a:effectLst>
                <a:innerShdw blurRad="63500" dist="50800" dir="13500000">
                  <a:srgbClr val="000000">
                    <a:alpha val="50000"/>
                  </a:srgbClr>
                </a:innerShdw>
              </a:effectLst>
              <a:uLnTx/>
              <a:uFillTx/>
              <a:latin typeface="Arial" charset="0"/>
              <a:ea typeface="+mn-ea"/>
              <a:cs typeface="+mn-cs"/>
            </a:endParaRPr>
          </a:p>
        </p:txBody>
      </p:sp>
      <p:sp>
        <p:nvSpPr>
          <p:cNvPr id="30" name="TextBox 29">
            <a:extLst>
              <a:ext uri="{FF2B5EF4-FFF2-40B4-BE49-F238E27FC236}">
                <a16:creationId xmlns:a16="http://schemas.microsoft.com/office/drawing/2014/main" id="{4C86DDDD-70E0-412F-B6A9-5FBEBBE636FD}"/>
              </a:ext>
            </a:extLst>
          </p:cNvPr>
          <p:cNvSpPr txBox="1"/>
          <p:nvPr/>
        </p:nvSpPr>
        <p:spPr>
          <a:xfrm>
            <a:off x="10220374" y="904634"/>
            <a:ext cx="228600"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Arial" charset="0"/>
                <a:ea typeface="+mn-ea"/>
                <a:cs typeface="+mn-cs"/>
                <a:sym typeface="Wingdings"/>
              </a:rPr>
              <a:t></a:t>
            </a:r>
            <a:endParaRPr kumimoji="0" lang="en-US" sz="1100" b="0" i="0" u="none" strike="noStrike" kern="1200" cap="none" spc="0" normalizeH="0" baseline="0" noProof="0" dirty="0">
              <a:ln>
                <a:noFill/>
              </a:ln>
              <a:solidFill>
                <a:srgbClr val="FF0000"/>
              </a:solidFill>
              <a:effectLst/>
              <a:uLnTx/>
              <a:uFillTx/>
              <a:latin typeface="Arial" charset="0"/>
              <a:ea typeface="+mn-ea"/>
              <a:cs typeface="+mn-cs"/>
            </a:endParaRPr>
          </a:p>
        </p:txBody>
      </p:sp>
      <p:sp>
        <p:nvSpPr>
          <p:cNvPr id="32" name="TextBox 31">
            <a:extLst>
              <a:ext uri="{FF2B5EF4-FFF2-40B4-BE49-F238E27FC236}">
                <a16:creationId xmlns:a16="http://schemas.microsoft.com/office/drawing/2014/main" id="{26234D84-21E0-43E1-9A6D-33CBFAB9A529}"/>
              </a:ext>
            </a:extLst>
          </p:cNvPr>
          <p:cNvSpPr txBox="1"/>
          <p:nvPr/>
        </p:nvSpPr>
        <p:spPr>
          <a:xfrm>
            <a:off x="11056607" y="1203768"/>
            <a:ext cx="310246"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Arial" charset="0"/>
                <a:ea typeface="+mn-ea"/>
                <a:cs typeface="+mn-cs"/>
              </a:rPr>
              <a:t>01  </a:t>
            </a:r>
          </a:p>
        </p:txBody>
      </p:sp>
      <p:sp>
        <p:nvSpPr>
          <p:cNvPr id="35" name="TextBox 34">
            <a:extLst>
              <a:ext uri="{FF2B5EF4-FFF2-40B4-BE49-F238E27FC236}">
                <a16:creationId xmlns:a16="http://schemas.microsoft.com/office/drawing/2014/main" id="{43F7CBBC-79F3-4772-9D26-FA2E29BD4DF8}"/>
              </a:ext>
            </a:extLst>
          </p:cNvPr>
          <p:cNvSpPr txBox="1"/>
          <p:nvPr/>
        </p:nvSpPr>
        <p:spPr>
          <a:xfrm>
            <a:off x="10812966" y="1203768"/>
            <a:ext cx="310246"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Arial" charset="0"/>
                <a:ea typeface="+mn-ea"/>
                <a:cs typeface="+mn-cs"/>
              </a:rPr>
              <a:t>01  </a:t>
            </a:r>
          </a:p>
        </p:txBody>
      </p:sp>
      <p:sp>
        <p:nvSpPr>
          <p:cNvPr id="36" name="TextBox 35">
            <a:extLst>
              <a:ext uri="{FF2B5EF4-FFF2-40B4-BE49-F238E27FC236}">
                <a16:creationId xmlns:a16="http://schemas.microsoft.com/office/drawing/2014/main" id="{C5E61D72-FBF0-4EAB-8BF0-E9FB25781A47}"/>
              </a:ext>
            </a:extLst>
          </p:cNvPr>
          <p:cNvSpPr txBox="1"/>
          <p:nvPr/>
        </p:nvSpPr>
        <p:spPr>
          <a:xfrm>
            <a:off x="11272454" y="1203768"/>
            <a:ext cx="483838"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0000"/>
                </a:solidFill>
                <a:effectLst/>
                <a:uLnTx/>
                <a:uFillTx/>
                <a:latin typeface="Arial" charset="0"/>
                <a:ea typeface="+mn-ea"/>
                <a:cs typeface="+mn-cs"/>
              </a:rPr>
              <a:t>2008</a:t>
            </a:r>
            <a:r>
              <a:rPr kumimoji="0" lang="en-US" sz="900" b="1" i="0" u="none" strike="noStrike" kern="1200" cap="none" spc="0" normalizeH="0" baseline="0" noProof="0" dirty="0">
                <a:ln>
                  <a:noFill/>
                </a:ln>
                <a:solidFill>
                  <a:srgbClr val="FF0000"/>
                </a:solidFill>
                <a:effectLst/>
                <a:uLnTx/>
                <a:uFillTx/>
                <a:latin typeface="Arial" charset="0"/>
                <a:ea typeface="+mn-ea"/>
                <a:cs typeface="+mn-cs"/>
              </a:rPr>
              <a:t>  </a:t>
            </a:r>
          </a:p>
        </p:txBody>
      </p:sp>
      <p:sp>
        <p:nvSpPr>
          <p:cNvPr id="37" name="TextBox 36">
            <a:extLst>
              <a:ext uri="{FF2B5EF4-FFF2-40B4-BE49-F238E27FC236}">
                <a16:creationId xmlns:a16="http://schemas.microsoft.com/office/drawing/2014/main" id="{9C526870-8995-4B07-975F-F0D6192570BA}"/>
              </a:ext>
            </a:extLst>
          </p:cNvPr>
          <p:cNvSpPr txBox="1"/>
          <p:nvPr/>
        </p:nvSpPr>
        <p:spPr>
          <a:xfrm>
            <a:off x="9720326" y="1412204"/>
            <a:ext cx="310246"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900" b="1" dirty="0">
                <a:solidFill>
                  <a:srgbClr val="FF0000"/>
                </a:solidFill>
              </a:rPr>
              <a:t>1</a:t>
            </a:r>
            <a:r>
              <a:rPr kumimoji="0" lang="en-US" sz="900" b="1" i="0" u="none" strike="noStrike" kern="1200" cap="none" spc="0" normalizeH="0" baseline="0" noProof="0" dirty="0">
                <a:ln>
                  <a:noFill/>
                </a:ln>
                <a:solidFill>
                  <a:srgbClr val="FF0000"/>
                </a:solidFill>
                <a:effectLst/>
                <a:uLnTx/>
                <a:uFillTx/>
                <a:latin typeface="Arial" charset="0"/>
                <a:ea typeface="+mn-ea"/>
                <a:cs typeface="+mn-cs"/>
              </a:rPr>
              <a:t>1  </a:t>
            </a:r>
          </a:p>
        </p:txBody>
      </p:sp>
    </p:spTree>
    <p:extLst>
      <p:ext uri="{BB962C8B-B14F-4D97-AF65-F5344CB8AC3E}">
        <p14:creationId xmlns:p14="http://schemas.microsoft.com/office/powerpoint/2010/main" val="2825457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6F2B3C-88E9-4CC8-AC56-00B6DC1F88EA}"/>
              </a:ext>
            </a:extLst>
          </p:cNvPr>
          <p:cNvPicPr>
            <a:picLocks noChangeAspect="1"/>
          </p:cNvPicPr>
          <p:nvPr/>
        </p:nvPicPr>
        <p:blipFill>
          <a:blip r:embed="rId3"/>
          <a:stretch>
            <a:fillRect/>
          </a:stretch>
        </p:blipFill>
        <p:spPr>
          <a:xfrm>
            <a:off x="6564573" y="198726"/>
            <a:ext cx="5519698" cy="6506874"/>
          </a:xfrm>
          <a:prstGeom prst="rect">
            <a:avLst/>
          </a:prstGeom>
        </p:spPr>
      </p:pic>
      <p:sp>
        <p:nvSpPr>
          <p:cNvPr id="4" name="Text Placeholder 3"/>
          <p:cNvSpPr>
            <a:spLocks noGrp="1"/>
          </p:cNvSpPr>
          <p:nvPr>
            <p:ph idx="1"/>
          </p:nvPr>
        </p:nvSpPr>
        <p:spPr>
          <a:xfrm>
            <a:off x="265670" y="2051234"/>
            <a:ext cx="6098059" cy="3011892"/>
          </a:xfrm>
        </p:spPr>
        <p:txBody>
          <a:bodyPr>
            <a:noAutofit/>
          </a:bodyPr>
          <a:lstStyle/>
          <a:p>
            <a:pPr marL="0" indent="0" algn="ctr">
              <a:buNone/>
            </a:pPr>
            <a:r>
              <a:rPr lang="en-US" sz="2800" b="1" dirty="0">
                <a:latin typeface="Candara" panose="020E0502030303020204" pitchFamily="34" charset="0"/>
                <a:ea typeface="Adobe Gothic Std B" panose="020B0800000000000000" pitchFamily="34" charset="-128"/>
              </a:rPr>
              <a:t>It will need to be completed and </a:t>
            </a:r>
            <a:r>
              <a:rPr lang="en-US" sz="2800" b="1" u="sng" dirty="0">
                <a:latin typeface="Candara" panose="020E0502030303020204" pitchFamily="34" charset="0"/>
                <a:ea typeface="Adobe Gothic Std B" panose="020B0800000000000000" pitchFamily="34" charset="-128"/>
              </a:rPr>
              <a:t>signed</a:t>
            </a:r>
            <a:r>
              <a:rPr lang="en-US" sz="2800" b="1" dirty="0">
                <a:latin typeface="Candara" panose="020E0502030303020204" pitchFamily="34" charset="0"/>
                <a:ea typeface="Adobe Gothic Std B" panose="020B0800000000000000" pitchFamily="34" charset="-128"/>
              </a:rPr>
              <a:t> by your Homeschool/High School Counselor or Administrator.</a:t>
            </a:r>
            <a:r>
              <a:rPr lang="en-US" sz="2800" b="1" dirty="0">
                <a:solidFill>
                  <a:schemeClr val="bg1"/>
                </a:solidFill>
                <a:latin typeface="+mj-lt"/>
              </a:rPr>
              <a:t>  </a:t>
            </a:r>
          </a:p>
          <a:p>
            <a:pPr marL="0" indent="0" algn="ctr">
              <a:buNone/>
            </a:pPr>
            <a:r>
              <a:rPr lang="en-US" sz="2800" b="1" dirty="0">
                <a:solidFill>
                  <a:schemeClr val="bg1"/>
                </a:solidFill>
                <a:latin typeface="+mj-lt"/>
              </a:rPr>
              <a:t>   </a:t>
            </a:r>
          </a:p>
          <a:p>
            <a:pPr marL="0" indent="0" algn="ctr">
              <a:buNone/>
            </a:pPr>
            <a:r>
              <a:rPr lang="en-US" sz="2800" b="1" dirty="0">
                <a:latin typeface="Candara" panose="020E0502030303020204" pitchFamily="34" charset="0"/>
                <a:ea typeface="Adobe Gothic Std B" panose="020B0800000000000000" pitchFamily="34" charset="-128"/>
              </a:rPr>
              <a:t>Students must indicate what courses they would like to take for dual credit.</a:t>
            </a:r>
          </a:p>
          <a:p>
            <a:pPr marL="0" indent="0" algn="ctr">
              <a:buNone/>
            </a:pPr>
            <a:r>
              <a:rPr lang="en-US" sz="2800" b="1" dirty="0">
                <a:latin typeface="Candara" panose="020E0502030303020204" pitchFamily="34" charset="0"/>
                <a:ea typeface="Adobe Gothic Std B" panose="020B0800000000000000" pitchFamily="34" charset="-128"/>
              </a:rPr>
              <a:t> </a:t>
            </a:r>
            <a:endParaRPr lang="en-US" sz="2800" dirty="0">
              <a:latin typeface="Adobe Gothic Std B" panose="020B0800000000000000" pitchFamily="34" charset="-128"/>
              <a:ea typeface="Adobe Gothic Std B" panose="020B0800000000000000" pitchFamily="34" charset="-128"/>
            </a:endParaRPr>
          </a:p>
          <a:p>
            <a:pPr marL="0" indent="0" algn="ctr">
              <a:buNone/>
            </a:pPr>
            <a:r>
              <a:rPr lang="en-US" sz="2800" b="1" dirty="0">
                <a:latin typeface="Candara" panose="020E0502030303020204" pitchFamily="34" charset="0"/>
                <a:ea typeface="Adobe Gothic Std B" panose="020B0800000000000000" pitchFamily="34" charset="-128"/>
              </a:rPr>
              <a:t>A form is required for all dual/non-dual credit courses</a:t>
            </a:r>
            <a:r>
              <a:rPr lang="en-US" sz="2800" b="1" dirty="0">
                <a:latin typeface="Candara" panose="020E0502030303020204" pitchFamily="34" charset="0"/>
              </a:rPr>
              <a:t>. </a:t>
            </a:r>
          </a:p>
        </p:txBody>
      </p:sp>
      <p:sp>
        <p:nvSpPr>
          <p:cNvPr id="2" name="TextBox 1"/>
          <p:cNvSpPr txBox="1"/>
          <p:nvPr/>
        </p:nvSpPr>
        <p:spPr>
          <a:xfrm>
            <a:off x="7505315" y="314444"/>
            <a:ext cx="3276600"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Arial" charset="0"/>
                <a:ea typeface="+mn-ea"/>
                <a:cs typeface="+mn-cs"/>
              </a:rPr>
              <a:t>Smith, Jasmine</a:t>
            </a:r>
          </a:p>
        </p:txBody>
      </p:sp>
      <p:sp>
        <p:nvSpPr>
          <p:cNvPr id="18" name="TextBox 17"/>
          <p:cNvSpPr txBox="1"/>
          <p:nvPr/>
        </p:nvSpPr>
        <p:spPr>
          <a:xfrm>
            <a:off x="10747956" y="3631161"/>
            <a:ext cx="91440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Arial" charset="0"/>
                <a:ea typeface="+mn-ea"/>
                <a:cs typeface="+mn-cs"/>
              </a:rPr>
              <a:t>04/14/2019</a:t>
            </a:r>
          </a:p>
        </p:txBody>
      </p:sp>
      <p:sp>
        <p:nvSpPr>
          <p:cNvPr id="20" name="TextBox 19"/>
          <p:cNvSpPr txBox="1"/>
          <p:nvPr/>
        </p:nvSpPr>
        <p:spPr>
          <a:xfrm>
            <a:off x="10089060" y="3631161"/>
            <a:ext cx="547605"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Arial" charset="0"/>
                <a:ea typeface="+mn-ea"/>
                <a:cs typeface="+mn-cs"/>
              </a:rPr>
              <a:t>4000</a:t>
            </a:r>
          </a:p>
        </p:txBody>
      </p:sp>
      <p:sp>
        <p:nvSpPr>
          <p:cNvPr id="21" name="TextBox 20"/>
          <p:cNvSpPr txBox="1"/>
          <p:nvPr/>
        </p:nvSpPr>
        <p:spPr>
          <a:xfrm>
            <a:off x="9858477" y="326988"/>
            <a:ext cx="91440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Arial" charset="0"/>
                <a:ea typeface="+mn-ea"/>
                <a:cs typeface="+mn-cs"/>
              </a:rPr>
              <a:t>100555555</a:t>
            </a:r>
          </a:p>
        </p:txBody>
      </p:sp>
      <p:sp>
        <p:nvSpPr>
          <p:cNvPr id="28" name="TextBox 27"/>
          <p:cNvSpPr txBox="1"/>
          <p:nvPr/>
        </p:nvSpPr>
        <p:spPr>
          <a:xfrm>
            <a:off x="10267301" y="5893355"/>
            <a:ext cx="1385425"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charset="0"/>
                <a:ea typeface="+mn-ea"/>
                <a:cs typeface="+mn-cs"/>
              </a:rPr>
              <a:t>xx/xx/</a:t>
            </a:r>
            <a:r>
              <a:rPr kumimoji="0" lang="en-US" sz="1000" b="1" i="0" u="none" strike="noStrike" kern="1200" cap="none" spc="0" normalizeH="0" baseline="0" noProof="0" dirty="0" err="1">
                <a:ln>
                  <a:noFill/>
                </a:ln>
                <a:solidFill>
                  <a:srgbClr val="FF0000"/>
                </a:solidFill>
                <a:effectLst/>
                <a:uLnTx/>
                <a:uFillTx/>
                <a:latin typeface="Arial" charset="0"/>
                <a:ea typeface="+mn-ea"/>
                <a:cs typeface="+mn-cs"/>
              </a:rPr>
              <a:t>xxxx</a:t>
            </a:r>
            <a:endParaRPr kumimoji="0" lang="en-US" sz="1000" b="1" i="0" u="none" strike="noStrike" kern="1200" cap="none" spc="0" normalizeH="0" baseline="0" noProof="0" dirty="0">
              <a:ln>
                <a:noFill/>
              </a:ln>
              <a:solidFill>
                <a:srgbClr val="FF0000"/>
              </a:solidFill>
              <a:effectLst/>
              <a:uLnTx/>
              <a:uFillTx/>
              <a:latin typeface="Arial" charset="0"/>
              <a:ea typeface="+mn-ea"/>
              <a:cs typeface="+mn-cs"/>
            </a:endParaRPr>
          </a:p>
        </p:txBody>
      </p:sp>
      <p:sp>
        <p:nvSpPr>
          <p:cNvPr id="33" name="TextBox 32"/>
          <p:cNvSpPr txBox="1"/>
          <p:nvPr/>
        </p:nvSpPr>
        <p:spPr>
          <a:xfrm>
            <a:off x="10899641" y="1755698"/>
            <a:ext cx="276606"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Arial" charset="0"/>
                <a:ea typeface="+mn-ea"/>
                <a:cs typeface="+mn-cs"/>
                <a:sym typeface="Wingdings"/>
              </a:rPr>
              <a:t></a:t>
            </a:r>
            <a:endParaRPr kumimoji="0" lang="en-US" sz="1100" b="0" i="0" u="none" strike="noStrike" kern="1200" cap="none" spc="0" normalizeH="0" baseline="0" noProof="0" dirty="0">
              <a:ln>
                <a:noFill/>
              </a:ln>
              <a:solidFill>
                <a:srgbClr val="FF0000"/>
              </a:solidFill>
              <a:effectLst/>
              <a:uLnTx/>
              <a:uFillTx/>
              <a:latin typeface="Arial" charset="0"/>
              <a:ea typeface="+mn-ea"/>
              <a:cs typeface="+mn-cs"/>
            </a:endParaRPr>
          </a:p>
        </p:txBody>
      </p:sp>
      <p:sp>
        <p:nvSpPr>
          <p:cNvPr id="7" name="Rectangle 6"/>
          <p:cNvSpPr/>
          <p:nvPr/>
        </p:nvSpPr>
        <p:spPr>
          <a:xfrm>
            <a:off x="228600" y="685800"/>
            <a:ext cx="6335973" cy="1015663"/>
          </a:xfrm>
          <a:prstGeom prst="rect">
            <a:avLst/>
          </a:prstGeom>
          <a:noFill/>
        </p:spPr>
        <p:txBody>
          <a:bodyPr wrap="square" lIns="91440" tIns="45720" rIns="91440" bIns="45720">
            <a:spAutoFit/>
          </a:bodyPr>
          <a:lstStyle/>
          <a:p>
            <a:pPr lvl="0" algn="ctr">
              <a:defRPr/>
            </a:pPr>
            <a:r>
              <a:rPr lang="en-US" sz="3200" b="1" u="sng" dirty="0">
                <a:latin typeface="Trebuchet MS" panose="020B0603020202020204" pitchFamily="34" charset="0"/>
                <a:ea typeface="Adobe Gothic Std B" panose="020B0800000000000000" pitchFamily="34" charset="-128"/>
              </a:rPr>
              <a:t>High School Permission Form </a:t>
            </a:r>
            <a:br>
              <a:rPr lang="en-US" sz="2800" b="1" u="sng" dirty="0">
                <a:latin typeface="Trebuchet MS" panose="020B0603020202020204" pitchFamily="34" charset="0"/>
                <a:ea typeface="Adobe Gothic Std B" panose="020B0800000000000000" pitchFamily="34" charset="-128"/>
              </a:rPr>
            </a:br>
            <a:r>
              <a:rPr lang="en-US" sz="2800" b="1" dirty="0">
                <a:latin typeface="Trebuchet MS" panose="020B0603020202020204" pitchFamily="34" charset="0"/>
                <a:ea typeface="Adobe Gothic Std B" panose="020B0800000000000000" pitchFamily="34" charset="-128"/>
              </a:rPr>
              <a:t>(Back Page)</a:t>
            </a:r>
          </a:p>
        </p:txBody>
      </p:sp>
      <p:sp>
        <p:nvSpPr>
          <p:cNvPr id="30" name="TextBox 29">
            <a:extLst>
              <a:ext uri="{FF2B5EF4-FFF2-40B4-BE49-F238E27FC236}">
                <a16:creationId xmlns:a16="http://schemas.microsoft.com/office/drawing/2014/main" id="{4C86DDDD-70E0-412F-B6A9-5FBEBBE636FD}"/>
              </a:ext>
            </a:extLst>
          </p:cNvPr>
          <p:cNvSpPr txBox="1"/>
          <p:nvPr/>
        </p:nvSpPr>
        <p:spPr>
          <a:xfrm>
            <a:off x="10246657" y="1367464"/>
            <a:ext cx="228600"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Arial" charset="0"/>
                <a:ea typeface="+mn-ea"/>
                <a:cs typeface="+mn-cs"/>
                <a:sym typeface="Wingdings"/>
              </a:rPr>
              <a:t></a:t>
            </a:r>
            <a:endParaRPr kumimoji="0" lang="en-US" sz="1100" b="0" i="0" u="none" strike="noStrike" kern="1200" cap="none" spc="0" normalizeH="0" baseline="0" noProof="0" dirty="0">
              <a:ln>
                <a:noFill/>
              </a:ln>
              <a:solidFill>
                <a:srgbClr val="FF0000"/>
              </a:solidFill>
              <a:effectLst/>
              <a:uLnTx/>
              <a:uFillTx/>
              <a:latin typeface="Arial" charset="0"/>
              <a:ea typeface="+mn-ea"/>
              <a:cs typeface="+mn-cs"/>
            </a:endParaRPr>
          </a:p>
        </p:txBody>
      </p:sp>
      <p:sp>
        <p:nvSpPr>
          <p:cNvPr id="32" name="TextBox 31">
            <a:extLst>
              <a:ext uri="{FF2B5EF4-FFF2-40B4-BE49-F238E27FC236}">
                <a16:creationId xmlns:a16="http://schemas.microsoft.com/office/drawing/2014/main" id="{26234D84-21E0-43E1-9A6D-33CBFAB9A529}"/>
              </a:ext>
            </a:extLst>
          </p:cNvPr>
          <p:cNvSpPr txBox="1"/>
          <p:nvPr/>
        </p:nvSpPr>
        <p:spPr>
          <a:xfrm>
            <a:off x="10908183" y="326988"/>
            <a:ext cx="310246"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Arial" charset="0"/>
                <a:ea typeface="+mn-ea"/>
                <a:cs typeface="+mn-cs"/>
              </a:rPr>
              <a:t>01  </a:t>
            </a:r>
          </a:p>
        </p:txBody>
      </p:sp>
      <p:sp>
        <p:nvSpPr>
          <p:cNvPr id="35" name="TextBox 34">
            <a:extLst>
              <a:ext uri="{FF2B5EF4-FFF2-40B4-BE49-F238E27FC236}">
                <a16:creationId xmlns:a16="http://schemas.microsoft.com/office/drawing/2014/main" id="{43F7CBBC-79F3-4772-9D26-FA2E29BD4DF8}"/>
              </a:ext>
            </a:extLst>
          </p:cNvPr>
          <p:cNvSpPr txBox="1"/>
          <p:nvPr/>
        </p:nvSpPr>
        <p:spPr>
          <a:xfrm>
            <a:off x="11187302" y="324929"/>
            <a:ext cx="310246"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Arial" charset="0"/>
                <a:ea typeface="+mn-ea"/>
                <a:cs typeface="+mn-cs"/>
              </a:rPr>
              <a:t>01  </a:t>
            </a:r>
          </a:p>
        </p:txBody>
      </p:sp>
      <p:sp>
        <p:nvSpPr>
          <p:cNvPr id="36" name="TextBox 35">
            <a:extLst>
              <a:ext uri="{FF2B5EF4-FFF2-40B4-BE49-F238E27FC236}">
                <a16:creationId xmlns:a16="http://schemas.microsoft.com/office/drawing/2014/main" id="{C5E61D72-FBF0-4EAB-8BF0-E9FB25781A47}"/>
              </a:ext>
            </a:extLst>
          </p:cNvPr>
          <p:cNvSpPr txBox="1"/>
          <p:nvPr/>
        </p:nvSpPr>
        <p:spPr>
          <a:xfrm>
            <a:off x="11421648" y="326988"/>
            <a:ext cx="483838"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0000"/>
                </a:solidFill>
                <a:effectLst/>
                <a:uLnTx/>
                <a:uFillTx/>
                <a:latin typeface="Arial" charset="0"/>
                <a:ea typeface="+mn-ea"/>
                <a:cs typeface="+mn-cs"/>
              </a:rPr>
              <a:t>2008</a:t>
            </a:r>
            <a:r>
              <a:rPr kumimoji="0" lang="en-US" sz="900" b="1" i="0" u="none" strike="noStrike" kern="1200" cap="none" spc="0" normalizeH="0" baseline="0" noProof="0" dirty="0">
                <a:ln>
                  <a:noFill/>
                </a:ln>
                <a:solidFill>
                  <a:srgbClr val="FF0000"/>
                </a:solidFill>
                <a:effectLst/>
                <a:uLnTx/>
                <a:uFillTx/>
                <a:latin typeface="Arial" charset="0"/>
                <a:ea typeface="+mn-ea"/>
                <a:cs typeface="+mn-cs"/>
              </a:rPr>
              <a:t>  </a:t>
            </a:r>
          </a:p>
        </p:txBody>
      </p:sp>
      <p:sp>
        <p:nvSpPr>
          <p:cNvPr id="37" name="TextBox 36">
            <a:extLst>
              <a:ext uri="{FF2B5EF4-FFF2-40B4-BE49-F238E27FC236}">
                <a16:creationId xmlns:a16="http://schemas.microsoft.com/office/drawing/2014/main" id="{9C526870-8995-4B07-975F-F0D6192570BA}"/>
              </a:ext>
            </a:extLst>
          </p:cNvPr>
          <p:cNvSpPr txBox="1"/>
          <p:nvPr/>
        </p:nvSpPr>
        <p:spPr>
          <a:xfrm>
            <a:off x="9378274" y="1409450"/>
            <a:ext cx="525696"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Arial" charset="0"/>
                <a:ea typeface="+mn-ea"/>
                <a:cs typeface="+mn-cs"/>
              </a:rPr>
              <a:t>#####  </a:t>
            </a:r>
          </a:p>
        </p:txBody>
      </p:sp>
      <p:sp>
        <p:nvSpPr>
          <p:cNvPr id="23" name="TextBox 22">
            <a:extLst>
              <a:ext uri="{FF2B5EF4-FFF2-40B4-BE49-F238E27FC236}">
                <a16:creationId xmlns:a16="http://schemas.microsoft.com/office/drawing/2014/main" id="{B1677694-AB63-4589-8781-D48D06121265}"/>
              </a:ext>
            </a:extLst>
          </p:cNvPr>
          <p:cNvSpPr txBox="1"/>
          <p:nvPr/>
        </p:nvSpPr>
        <p:spPr>
          <a:xfrm>
            <a:off x="9360604" y="1640282"/>
            <a:ext cx="525696"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900" b="1" dirty="0">
                <a:solidFill>
                  <a:srgbClr val="FF0000"/>
                </a:solidFill>
              </a:rPr>
              <a:t>#####</a:t>
            </a:r>
            <a:r>
              <a:rPr kumimoji="0" lang="en-US" sz="900" b="1" i="0" u="none" strike="noStrike" kern="1200" cap="none" spc="0" normalizeH="0" baseline="0" noProof="0" dirty="0">
                <a:ln>
                  <a:noFill/>
                </a:ln>
                <a:solidFill>
                  <a:srgbClr val="FF0000"/>
                </a:solidFill>
                <a:effectLst/>
                <a:uLnTx/>
                <a:uFillTx/>
                <a:latin typeface="Arial" charset="0"/>
                <a:ea typeface="+mn-ea"/>
                <a:cs typeface="+mn-cs"/>
              </a:rPr>
              <a:t> </a:t>
            </a:r>
          </a:p>
        </p:txBody>
      </p:sp>
      <p:sp>
        <p:nvSpPr>
          <p:cNvPr id="24" name="TextBox 23">
            <a:extLst>
              <a:ext uri="{FF2B5EF4-FFF2-40B4-BE49-F238E27FC236}">
                <a16:creationId xmlns:a16="http://schemas.microsoft.com/office/drawing/2014/main" id="{E258E58B-A135-458C-A877-2FD9E0DD759E}"/>
              </a:ext>
            </a:extLst>
          </p:cNvPr>
          <p:cNvSpPr txBox="1"/>
          <p:nvPr/>
        </p:nvSpPr>
        <p:spPr>
          <a:xfrm>
            <a:off x="10089060" y="4293085"/>
            <a:ext cx="547605"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Arial" charset="0"/>
                <a:ea typeface="+mn-ea"/>
                <a:cs typeface="+mn-cs"/>
              </a:rPr>
              <a:t>4000</a:t>
            </a:r>
          </a:p>
        </p:txBody>
      </p:sp>
      <p:sp>
        <p:nvSpPr>
          <p:cNvPr id="29" name="TextBox 28">
            <a:extLst>
              <a:ext uri="{FF2B5EF4-FFF2-40B4-BE49-F238E27FC236}">
                <a16:creationId xmlns:a16="http://schemas.microsoft.com/office/drawing/2014/main" id="{FE4F7FCC-D573-45CE-AEB3-49FEAC5F3D06}"/>
              </a:ext>
            </a:extLst>
          </p:cNvPr>
          <p:cNvSpPr txBox="1"/>
          <p:nvPr/>
        </p:nvSpPr>
        <p:spPr>
          <a:xfrm>
            <a:off x="10772877" y="4293085"/>
            <a:ext cx="91440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Arial" charset="0"/>
                <a:ea typeface="+mn-ea"/>
                <a:cs typeface="+mn-cs"/>
              </a:rPr>
              <a:t>04/14/2017</a:t>
            </a:r>
          </a:p>
        </p:txBody>
      </p:sp>
      <p:sp>
        <p:nvSpPr>
          <p:cNvPr id="31" name="TextBox 30">
            <a:extLst>
              <a:ext uri="{FF2B5EF4-FFF2-40B4-BE49-F238E27FC236}">
                <a16:creationId xmlns:a16="http://schemas.microsoft.com/office/drawing/2014/main" id="{3D2C1D09-7685-4B4D-9805-696080C4F049}"/>
              </a:ext>
            </a:extLst>
          </p:cNvPr>
          <p:cNvSpPr txBox="1"/>
          <p:nvPr/>
        </p:nvSpPr>
        <p:spPr>
          <a:xfrm>
            <a:off x="6785772" y="5806496"/>
            <a:ext cx="32766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Monotype Corsiva" panose="03010101010201010101" pitchFamily="66" charset="0"/>
                <a:ea typeface="+mn-ea"/>
                <a:cs typeface="+mn-cs"/>
              </a:rPr>
              <a:t>Hom</a:t>
            </a:r>
            <a:r>
              <a:rPr lang="en-US" b="1" dirty="0">
                <a:solidFill>
                  <a:srgbClr val="FF0000"/>
                </a:solidFill>
                <a:latin typeface="Monotype Corsiva" panose="03010101010201010101" pitchFamily="66" charset="0"/>
              </a:rPr>
              <a:t>e School/Administrator </a:t>
            </a:r>
            <a:r>
              <a:rPr kumimoji="0" lang="en-US" sz="1800" b="1" i="0" u="none" strike="noStrike" kern="1200" cap="none" spc="0" normalizeH="0" baseline="0" noProof="0" dirty="0">
                <a:ln>
                  <a:noFill/>
                </a:ln>
                <a:solidFill>
                  <a:srgbClr val="FF0000"/>
                </a:solidFill>
                <a:effectLst/>
                <a:uLnTx/>
                <a:uFillTx/>
                <a:latin typeface="Monotype Corsiva" panose="03010101010201010101" pitchFamily="66" charset="0"/>
                <a:ea typeface="+mn-ea"/>
                <a:cs typeface="+mn-cs"/>
              </a:rPr>
              <a:t>Signature</a:t>
            </a:r>
          </a:p>
        </p:txBody>
      </p:sp>
      <p:sp>
        <p:nvSpPr>
          <p:cNvPr id="34" name="TextBox 33">
            <a:extLst>
              <a:ext uri="{FF2B5EF4-FFF2-40B4-BE49-F238E27FC236}">
                <a16:creationId xmlns:a16="http://schemas.microsoft.com/office/drawing/2014/main" id="{7D4E78F3-AB87-44EF-828D-11770DDFF1AE}"/>
              </a:ext>
            </a:extLst>
          </p:cNvPr>
          <p:cNvSpPr txBox="1"/>
          <p:nvPr/>
        </p:nvSpPr>
        <p:spPr>
          <a:xfrm>
            <a:off x="7495801" y="1415881"/>
            <a:ext cx="1514475"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FF0000"/>
                </a:solidFill>
                <a:effectLst/>
                <a:uLnTx/>
                <a:uFillTx/>
                <a:latin typeface="Arial" charset="0"/>
                <a:ea typeface="+mn-ea"/>
                <a:cs typeface="+mn-cs"/>
              </a:rPr>
              <a:t>ENGL 1301</a:t>
            </a:r>
          </a:p>
        </p:txBody>
      </p:sp>
      <p:sp>
        <p:nvSpPr>
          <p:cNvPr id="38" name="TextBox 37">
            <a:extLst>
              <a:ext uri="{FF2B5EF4-FFF2-40B4-BE49-F238E27FC236}">
                <a16:creationId xmlns:a16="http://schemas.microsoft.com/office/drawing/2014/main" id="{85DB530F-A82A-490D-9CE3-55D025B4BA91}"/>
              </a:ext>
            </a:extLst>
          </p:cNvPr>
          <p:cNvSpPr txBox="1"/>
          <p:nvPr/>
        </p:nvSpPr>
        <p:spPr>
          <a:xfrm>
            <a:off x="7487550" y="1605951"/>
            <a:ext cx="1873045"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FF0000"/>
                </a:solidFill>
                <a:effectLst/>
                <a:uLnTx/>
                <a:uFillTx/>
                <a:latin typeface="Arial" charset="0"/>
                <a:ea typeface="+mn-ea"/>
                <a:cs typeface="+mn-cs"/>
              </a:rPr>
              <a:t>GOVT 2305</a:t>
            </a:r>
          </a:p>
        </p:txBody>
      </p:sp>
      <p:sp>
        <p:nvSpPr>
          <p:cNvPr id="39" name="TextBox 38">
            <a:extLst>
              <a:ext uri="{FF2B5EF4-FFF2-40B4-BE49-F238E27FC236}">
                <a16:creationId xmlns:a16="http://schemas.microsoft.com/office/drawing/2014/main" id="{A70602C5-C991-4DBA-A3CC-E5F11FAC1A67}"/>
              </a:ext>
            </a:extLst>
          </p:cNvPr>
          <p:cNvSpPr txBox="1"/>
          <p:nvPr/>
        </p:nvSpPr>
        <p:spPr>
          <a:xfrm>
            <a:off x="7505315" y="1801568"/>
            <a:ext cx="1514475"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FF0000"/>
                </a:solidFill>
                <a:effectLst/>
                <a:uLnTx/>
                <a:uFillTx/>
                <a:latin typeface="Arial" charset="0"/>
                <a:ea typeface="+mn-ea"/>
                <a:cs typeface="+mn-cs"/>
              </a:rPr>
              <a:t>PSYC 2301</a:t>
            </a:r>
          </a:p>
        </p:txBody>
      </p:sp>
      <p:sp>
        <p:nvSpPr>
          <p:cNvPr id="40" name="TextBox 39">
            <a:extLst>
              <a:ext uri="{FF2B5EF4-FFF2-40B4-BE49-F238E27FC236}">
                <a16:creationId xmlns:a16="http://schemas.microsoft.com/office/drawing/2014/main" id="{5E3AC5B9-C656-4D4D-8AD4-5978E9A5F055}"/>
              </a:ext>
            </a:extLst>
          </p:cNvPr>
          <p:cNvSpPr txBox="1"/>
          <p:nvPr/>
        </p:nvSpPr>
        <p:spPr>
          <a:xfrm>
            <a:off x="9363447" y="1820402"/>
            <a:ext cx="525696"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900" b="1" dirty="0">
                <a:solidFill>
                  <a:srgbClr val="FF0000"/>
                </a:solidFill>
              </a:rPr>
              <a:t>#####</a:t>
            </a:r>
            <a:r>
              <a:rPr kumimoji="0" lang="en-US" sz="900" b="1" i="0" u="none" strike="noStrike" kern="1200" cap="none" spc="0" normalizeH="0" baseline="0" noProof="0" dirty="0">
                <a:ln>
                  <a:noFill/>
                </a:ln>
                <a:solidFill>
                  <a:srgbClr val="FF0000"/>
                </a:solidFill>
                <a:effectLst/>
                <a:uLnTx/>
                <a:uFillTx/>
                <a:latin typeface="Arial" charset="0"/>
                <a:ea typeface="+mn-ea"/>
                <a:cs typeface="+mn-cs"/>
              </a:rPr>
              <a:t> </a:t>
            </a:r>
          </a:p>
        </p:txBody>
      </p:sp>
      <p:sp>
        <p:nvSpPr>
          <p:cNvPr id="41" name="TextBox 40">
            <a:extLst>
              <a:ext uri="{FF2B5EF4-FFF2-40B4-BE49-F238E27FC236}">
                <a16:creationId xmlns:a16="http://schemas.microsoft.com/office/drawing/2014/main" id="{198FBD10-31D1-48A3-91E5-3BF7241F1469}"/>
              </a:ext>
            </a:extLst>
          </p:cNvPr>
          <p:cNvSpPr txBox="1"/>
          <p:nvPr/>
        </p:nvSpPr>
        <p:spPr>
          <a:xfrm>
            <a:off x="10240648" y="1566036"/>
            <a:ext cx="228600"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Arial" charset="0"/>
                <a:ea typeface="+mn-ea"/>
                <a:cs typeface="+mn-cs"/>
                <a:sym typeface="Wingdings"/>
              </a:rPr>
              <a:t></a:t>
            </a:r>
            <a:endParaRPr kumimoji="0" lang="en-US" sz="1100" b="0" i="0" u="none" strike="noStrike" kern="1200" cap="none" spc="0" normalizeH="0" baseline="0" noProof="0" dirty="0">
              <a:ln>
                <a:noFill/>
              </a:ln>
              <a:solidFill>
                <a:srgbClr val="FF0000"/>
              </a:solidFill>
              <a:effectLst/>
              <a:uLnTx/>
              <a:uFillTx/>
              <a:latin typeface="Arial" charset="0"/>
              <a:ea typeface="+mn-ea"/>
              <a:cs typeface="+mn-cs"/>
            </a:endParaRPr>
          </a:p>
        </p:txBody>
      </p:sp>
    </p:spTree>
    <p:extLst>
      <p:ext uri="{BB962C8B-B14F-4D97-AF65-F5344CB8AC3E}">
        <p14:creationId xmlns:p14="http://schemas.microsoft.com/office/powerpoint/2010/main" val="2820965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9541" y="0"/>
            <a:ext cx="7774987" cy="990600"/>
          </a:xfrm>
        </p:spPr>
        <p:txBody>
          <a:bodyPr>
            <a:noAutofit/>
          </a:bodyPr>
          <a:lstStyle/>
          <a:p>
            <a:r>
              <a:rPr lang="en-US" b="1" dirty="0">
                <a:latin typeface="Trebuchet MS" panose="020B0603020202020204" pitchFamily="34" charset="0"/>
                <a:ea typeface="Adobe Gothic Std B" panose="020B0800000000000000" pitchFamily="34" charset="-128"/>
              </a:rPr>
              <a:t>High School Permission Form </a:t>
            </a:r>
          </a:p>
        </p:txBody>
      </p:sp>
      <p:sp>
        <p:nvSpPr>
          <p:cNvPr id="2" name="TextBox 1">
            <a:extLst>
              <a:ext uri="{FF2B5EF4-FFF2-40B4-BE49-F238E27FC236}">
                <a16:creationId xmlns:a16="http://schemas.microsoft.com/office/drawing/2014/main" id="{39DE8B2F-7B7F-474D-B767-528FE84F2074}"/>
              </a:ext>
            </a:extLst>
          </p:cNvPr>
          <p:cNvSpPr txBox="1"/>
          <p:nvPr/>
        </p:nvSpPr>
        <p:spPr>
          <a:xfrm>
            <a:off x="9243233" y="2667000"/>
            <a:ext cx="2613202" cy="3323987"/>
          </a:xfrm>
          <a:prstGeom prst="rect">
            <a:avLst/>
          </a:prstGeom>
          <a:noFill/>
        </p:spPr>
        <p:txBody>
          <a:bodyPr wrap="square" rtlCol="0">
            <a:spAutoFit/>
          </a:bodyPr>
          <a:lstStyle/>
          <a:p>
            <a:r>
              <a:rPr lang="en-US" sz="1400" b="1" dirty="0">
                <a:latin typeface="Candara" panose="020E0502030303020204" pitchFamily="34" charset="0"/>
              </a:rPr>
              <a:t>Summer Registration opens March 7</a:t>
            </a:r>
            <a:r>
              <a:rPr lang="en-US" sz="1400" b="1" baseline="30000" dirty="0">
                <a:latin typeface="Candara" panose="020E0502030303020204" pitchFamily="34" charset="0"/>
              </a:rPr>
              <a:t>th</a:t>
            </a:r>
            <a:r>
              <a:rPr lang="en-US" sz="1400" b="1" dirty="0">
                <a:latin typeface="Candara" panose="020E0502030303020204" pitchFamily="34" charset="0"/>
              </a:rPr>
              <a:t> </a:t>
            </a:r>
          </a:p>
          <a:p>
            <a:endParaRPr lang="en-US" sz="1400" b="1" dirty="0">
              <a:latin typeface="Candara" panose="020E0502030303020204" pitchFamily="34" charset="0"/>
            </a:endParaRPr>
          </a:p>
          <a:p>
            <a:r>
              <a:rPr lang="en-US" sz="1400" b="1" dirty="0">
                <a:latin typeface="Candara" panose="020E0502030303020204" pitchFamily="34" charset="0"/>
              </a:rPr>
              <a:t>Fall registration opens April 12</a:t>
            </a:r>
            <a:r>
              <a:rPr lang="en-US" sz="1400" b="1" baseline="30000" dirty="0">
                <a:latin typeface="Candara" panose="020E0502030303020204" pitchFamily="34" charset="0"/>
              </a:rPr>
              <a:t>th</a:t>
            </a:r>
            <a:r>
              <a:rPr lang="en-US" sz="1400" b="1" dirty="0">
                <a:latin typeface="Candara" panose="020E0502030303020204" pitchFamily="34" charset="0"/>
              </a:rPr>
              <a:t> </a:t>
            </a:r>
          </a:p>
          <a:p>
            <a:endParaRPr lang="en-US" sz="1400" b="1" dirty="0">
              <a:latin typeface="Candara" panose="020E0502030303020204" pitchFamily="34" charset="0"/>
            </a:endParaRPr>
          </a:p>
          <a:p>
            <a:r>
              <a:rPr lang="en-US" sz="1400" b="1" dirty="0">
                <a:latin typeface="Candara" panose="020E0502030303020204" pitchFamily="34" charset="0"/>
              </a:rPr>
              <a:t>Spring Registration opens in late October.</a:t>
            </a:r>
          </a:p>
          <a:p>
            <a:endParaRPr lang="en-US" sz="1400" b="1" dirty="0">
              <a:latin typeface="Candara" panose="020E0502030303020204" pitchFamily="34" charset="0"/>
            </a:endParaRPr>
          </a:p>
          <a:p>
            <a:r>
              <a:rPr lang="en-US" sz="1400" b="1" dirty="0">
                <a:latin typeface="Candara" panose="020E0502030303020204" pitchFamily="34" charset="0"/>
              </a:rPr>
              <a:t>Students must register themselves every semester through </a:t>
            </a:r>
            <a:r>
              <a:rPr lang="en-US" sz="1400" b="1" dirty="0" err="1">
                <a:latin typeface="Candara" panose="020E0502030303020204" pitchFamily="34" charset="0"/>
              </a:rPr>
              <a:t>CougarWeb</a:t>
            </a:r>
            <a:r>
              <a:rPr lang="en-US" sz="1400" b="1" dirty="0">
                <a:latin typeface="Candara" panose="020E0502030303020204" pitchFamily="34" charset="0"/>
              </a:rPr>
              <a:t>. If you have questions reach out to your Special Admissions Coordinator or the Dual Credit office. </a:t>
            </a:r>
          </a:p>
        </p:txBody>
      </p:sp>
      <p:pic>
        <p:nvPicPr>
          <p:cNvPr id="53" name="Picture 52">
            <a:extLst>
              <a:ext uri="{FF2B5EF4-FFF2-40B4-BE49-F238E27FC236}">
                <a16:creationId xmlns:a16="http://schemas.microsoft.com/office/drawing/2014/main" id="{3B2AABF9-4D1F-4595-A0D0-5EC5CA96ED66}"/>
              </a:ext>
            </a:extLst>
          </p:cNvPr>
          <p:cNvPicPr>
            <a:picLocks noChangeAspect="1"/>
          </p:cNvPicPr>
          <p:nvPr/>
        </p:nvPicPr>
        <p:blipFill>
          <a:blip r:embed="rId3"/>
          <a:stretch>
            <a:fillRect/>
          </a:stretch>
        </p:blipFill>
        <p:spPr>
          <a:xfrm>
            <a:off x="3618501" y="893500"/>
            <a:ext cx="4496549" cy="5836128"/>
          </a:xfrm>
          <a:prstGeom prst="rect">
            <a:avLst/>
          </a:prstGeom>
        </p:spPr>
      </p:pic>
      <p:sp>
        <p:nvSpPr>
          <p:cNvPr id="54" name="TextBox 53">
            <a:extLst>
              <a:ext uri="{FF2B5EF4-FFF2-40B4-BE49-F238E27FC236}">
                <a16:creationId xmlns:a16="http://schemas.microsoft.com/office/drawing/2014/main" id="{40E2EC0E-C7C9-453C-8321-64C98002E978}"/>
              </a:ext>
            </a:extLst>
          </p:cNvPr>
          <p:cNvSpPr txBox="1"/>
          <p:nvPr/>
        </p:nvSpPr>
        <p:spPr>
          <a:xfrm>
            <a:off x="4403788" y="1693824"/>
            <a:ext cx="3105218"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Arial" charset="0"/>
                <a:ea typeface="+mn-ea"/>
                <a:cs typeface="+mn-cs"/>
              </a:rPr>
              <a:t>Smith, Jasmine</a:t>
            </a:r>
          </a:p>
        </p:txBody>
      </p:sp>
      <p:sp>
        <p:nvSpPr>
          <p:cNvPr id="55" name="TextBox 54">
            <a:extLst>
              <a:ext uri="{FF2B5EF4-FFF2-40B4-BE49-F238E27FC236}">
                <a16:creationId xmlns:a16="http://schemas.microsoft.com/office/drawing/2014/main" id="{8071A8BE-16DD-4BC0-BCBE-EB507C4C4047}"/>
              </a:ext>
            </a:extLst>
          </p:cNvPr>
          <p:cNvSpPr txBox="1"/>
          <p:nvPr/>
        </p:nvSpPr>
        <p:spPr>
          <a:xfrm>
            <a:off x="4496521" y="1907609"/>
            <a:ext cx="1435261"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Arial" charset="0"/>
                <a:ea typeface="+mn-ea"/>
                <a:cs typeface="+mn-cs"/>
              </a:rPr>
              <a:t>YOUR</a:t>
            </a:r>
            <a:r>
              <a:rPr kumimoji="0" lang="en-US" sz="900" b="1" i="0" u="none" strike="noStrike" kern="1200" cap="none" spc="0" normalizeH="0" noProof="0" dirty="0">
                <a:ln>
                  <a:noFill/>
                </a:ln>
                <a:solidFill>
                  <a:srgbClr val="FF0000"/>
                </a:solidFill>
                <a:effectLst/>
                <a:uLnTx/>
                <a:uFillTx/>
                <a:latin typeface="Arial" charset="0"/>
                <a:ea typeface="+mn-ea"/>
                <a:cs typeface="+mn-cs"/>
              </a:rPr>
              <a:t> HS HERE</a:t>
            </a:r>
            <a:endParaRPr kumimoji="0" lang="en-US" sz="900" b="1" i="0" u="none" strike="noStrike" kern="1200" cap="none" spc="0" normalizeH="0" baseline="0" noProof="0" dirty="0">
              <a:ln>
                <a:noFill/>
              </a:ln>
              <a:solidFill>
                <a:srgbClr val="FF0000"/>
              </a:solidFill>
              <a:effectLst/>
              <a:uLnTx/>
              <a:uFillTx/>
              <a:latin typeface="Arial" charset="0"/>
              <a:ea typeface="+mn-ea"/>
              <a:cs typeface="+mn-cs"/>
            </a:endParaRPr>
          </a:p>
        </p:txBody>
      </p:sp>
      <p:sp>
        <p:nvSpPr>
          <p:cNvPr id="56" name="TextBox 55">
            <a:extLst>
              <a:ext uri="{FF2B5EF4-FFF2-40B4-BE49-F238E27FC236}">
                <a16:creationId xmlns:a16="http://schemas.microsoft.com/office/drawing/2014/main" id="{84BCC0E5-C7AE-4E38-8FDE-B633B617BF8F}"/>
              </a:ext>
            </a:extLst>
          </p:cNvPr>
          <p:cNvSpPr txBox="1"/>
          <p:nvPr/>
        </p:nvSpPr>
        <p:spPr>
          <a:xfrm>
            <a:off x="7290701" y="1907609"/>
            <a:ext cx="866573"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Arial" charset="0"/>
                <a:ea typeface="+mn-ea"/>
                <a:cs typeface="+mn-cs"/>
              </a:rPr>
              <a:t>06   2024</a:t>
            </a:r>
          </a:p>
        </p:txBody>
      </p:sp>
      <p:sp>
        <p:nvSpPr>
          <p:cNvPr id="57" name="TextBox 56">
            <a:extLst>
              <a:ext uri="{FF2B5EF4-FFF2-40B4-BE49-F238E27FC236}">
                <a16:creationId xmlns:a16="http://schemas.microsoft.com/office/drawing/2014/main" id="{8E7B6E99-53B3-46B6-BB05-1045B7037661}"/>
              </a:ext>
            </a:extLst>
          </p:cNvPr>
          <p:cNvSpPr txBox="1"/>
          <p:nvPr/>
        </p:nvSpPr>
        <p:spPr>
          <a:xfrm>
            <a:off x="5531693" y="1434002"/>
            <a:ext cx="327585"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900" b="1" dirty="0">
                <a:solidFill>
                  <a:srgbClr val="FF0000"/>
                </a:solidFill>
              </a:rPr>
              <a:t>22</a:t>
            </a:r>
            <a:endParaRPr kumimoji="0" lang="en-US" sz="900" b="1" i="0" u="none" strike="noStrike" kern="1200" cap="none" spc="0" normalizeH="0" baseline="0" noProof="0" dirty="0">
              <a:ln>
                <a:noFill/>
              </a:ln>
              <a:solidFill>
                <a:srgbClr val="FF0000"/>
              </a:solidFill>
              <a:effectLst/>
              <a:uLnTx/>
              <a:uFillTx/>
              <a:latin typeface="Arial" charset="0"/>
              <a:ea typeface="+mn-ea"/>
              <a:cs typeface="+mn-cs"/>
            </a:endParaRPr>
          </a:p>
        </p:txBody>
      </p:sp>
      <p:sp>
        <p:nvSpPr>
          <p:cNvPr id="58" name="TextBox 57">
            <a:extLst>
              <a:ext uri="{FF2B5EF4-FFF2-40B4-BE49-F238E27FC236}">
                <a16:creationId xmlns:a16="http://schemas.microsoft.com/office/drawing/2014/main" id="{C6072E56-19D9-4AA9-B24B-A874AE1591A2}"/>
              </a:ext>
            </a:extLst>
          </p:cNvPr>
          <p:cNvSpPr txBox="1"/>
          <p:nvPr/>
        </p:nvSpPr>
        <p:spPr>
          <a:xfrm>
            <a:off x="6256249" y="1724602"/>
            <a:ext cx="866573"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Arial" charset="0"/>
                <a:ea typeface="+mn-ea"/>
                <a:cs typeface="+mn-cs"/>
              </a:rPr>
              <a:t>100555555</a:t>
            </a:r>
          </a:p>
        </p:txBody>
      </p:sp>
      <p:sp>
        <p:nvSpPr>
          <p:cNvPr id="59" name="TextBox 58">
            <a:extLst>
              <a:ext uri="{FF2B5EF4-FFF2-40B4-BE49-F238E27FC236}">
                <a16:creationId xmlns:a16="http://schemas.microsoft.com/office/drawing/2014/main" id="{6F788A7B-9B5C-47F7-9FE7-296F763F9025}"/>
              </a:ext>
            </a:extLst>
          </p:cNvPr>
          <p:cNvSpPr txBox="1"/>
          <p:nvPr/>
        </p:nvSpPr>
        <p:spPr>
          <a:xfrm>
            <a:off x="3830658" y="4077858"/>
            <a:ext cx="2065829"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Monotype Corsiva" panose="03010101010201010101" pitchFamily="66" charset="0"/>
                <a:ea typeface="+mn-ea"/>
                <a:cs typeface="+mn-cs"/>
              </a:rPr>
              <a:t>Student Signature</a:t>
            </a:r>
          </a:p>
        </p:txBody>
      </p:sp>
      <p:sp>
        <p:nvSpPr>
          <p:cNvPr id="60" name="TextBox 59">
            <a:extLst>
              <a:ext uri="{FF2B5EF4-FFF2-40B4-BE49-F238E27FC236}">
                <a16:creationId xmlns:a16="http://schemas.microsoft.com/office/drawing/2014/main" id="{17927B3D-C7BC-44BC-988F-19333148C139}"/>
              </a:ext>
            </a:extLst>
          </p:cNvPr>
          <p:cNvSpPr txBox="1"/>
          <p:nvPr/>
        </p:nvSpPr>
        <p:spPr>
          <a:xfrm>
            <a:off x="3804382" y="5964500"/>
            <a:ext cx="2166431"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Monotype Corsiva" panose="03010101010201010101" pitchFamily="66" charset="0"/>
                <a:ea typeface="+mn-ea"/>
                <a:cs typeface="+mn-cs"/>
              </a:rPr>
              <a:t>Parent/Guardian Signature</a:t>
            </a:r>
            <a:r>
              <a:rPr kumimoji="0" lang="en-US" sz="1400" b="1" i="0" u="none" strike="noStrike" kern="1200" cap="none" spc="0" normalizeH="0" baseline="0" noProof="0" dirty="0">
                <a:ln>
                  <a:noFill/>
                </a:ln>
                <a:solidFill>
                  <a:srgbClr val="FF0000"/>
                </a:solidFill>
                <a:effectLst/>
                <a:uLnTx/>
                <a:uFillTx/>
                <a:latin typeface="Trebuchet MS"/>
                <a:ea typeface="+mn-ea"/>
                <a:cs typeface="+mn-cs"/>
              </a:rPr>
              <a:t>  </a:t>
            </a:r>
          </a:p>
        </p:txBody>
      </p:sp>
      <p:sp>
        <p:nvSpPr>
          <p:cNvPr id="61" name="TextBox 60">
            <a:extLst>
              <a:ext uri="{FF2B5EF4-FFF2-40B4-BE49-F238E27FC236}">
                <a16:creationId xmlns:a16="http://schemas.microsoft.com/office/drawing/2014/main" id="{CCE7BBF2-F5F4-40CC-8148-F9ECD9343C47}"/>
              </a:ext>
            </a:extLst>
          </p:cNvPr>
          <p:cNvSpPr txBox="1"/>
          <p:nvPr/>
        </p:nvSpPr>
        <p:spPr>
          <a:xfrm>
            <a:off x="6627722" y="4125053"/>
            <a:ext cx="131296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charset="0"/>
                <a:ea typeface="+mn-ea"/>
                <a:cs typeface="+mn-cs"/>
              </a:rPr>
              <a:t>xx/xx/xxxx</a:t>
            </a:r>
          </a:p>
        </p:txBody>
      </p:sp>
      <p:sp>
        <p:nvSpPr>
          <p:cNvPr id="62" name="TextBox 61">
            <a:extLst>
              <a:ext uri="{FF2B5EF4-FFF2-40B4-BE49-F238E27FC236}">
                <a16:creationId xmlns:a16="http://schemas.microsoft.com/office/drawing/2014/main" id="{40A4B68A-A642-45A1-9D6C-520A05884875}"/>
              </a:ext>
            </a:extLst>
          </p:cNvPr>
          <p:cNvSpPr txBox="1"/>
          <p:nvPr/>
        </p:nvSpPr>
        <p:spPr>
          <a:xfrm>
            <a:off x="6627721" y="5995277"/>
            <a:ext cx="131296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charset="0"/>
                <a:ea typeface="+mn-ea"/>
                <a:cs typeface="+mn-cs"/>
              </a:rPr>
              <a:t>xx/xx/xxxx</a:t>
            </a:r>
          </a:p>
        </p:txBody>
      </p:sp>
      <p:sp>
        <p:nvSpPr>
          <p:cNvPr id="63" name="TextBox 62">
            <a:extLst>
              <a:ext uri="{FF2B5EF4-FFF2-40B4-BE49-F238E27FC236}">
                <a16:creationId xmlns:a16="http://schemas.microsoft.com/office/drawing/2014/main" id="{3CE242BB-23ED-42B8-9D5F-81FC0B83E3C1}"/>
              </a:ext>
            </a:extLst>
          </p:cNvPr>
          <p:cNvSpPr txBox="1"/>
          <p:nvPr/>
        </p:nvSpPr>
        <p:spPr>
          <a:xfrm>
            <a:off x="4201740" y="1441763"/>
            <a:ext cx="216643"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Arial" charset="0"/>
                <a:ea typeface="+mn-ea"/>
                <a:cs typeface="+mn-cs"/>
                <a:sym typeface="Wingdings"/>
              </a:rPr>
              <a:t></a:t>
            </a:r>
            <a:endParaRPr kumimoji="0" lang="en-US" sz="1100" b="0" i="0" u="none" strike="noStrike" kern="1200" cap="none" spc="0" normalizeH="0" baseline="0" noProof="0" dirty="0">
              <a:ln>
                <a:noFill/>
              </a:ln>
              <a:solidFill>
                <a:srgbClr val="FF0000"/>
              </a:solidFill>
              <a:effectLst/>
              <a:uLnTx/>
              <a:uFillTx/>
              <a:latin typeface="Arial" charset="0"/>
              <a:ea typeface="+mn-ea"/>
              <a:cs typeface="+mn-cs"/>
            </a:endParaRPr>
          </a:p>
        </p:txBody>
      </p:sp>
      <p:sp>
        <p:nvSpPr>
          <p:cNvPr id="64" name="TextBox 63">
            <a:extLst>
              <a:ext uri="{FF2B5EF4-FFF2-40B4-BE49-F238E27FC236}">
                <a16:creationId xmlns:a16="http://schemas.microsoft.com/office/drawing/2014/main" id="{517E8039-61AF-4693-AB99-68B7BA7D05DB}"/>
              </a:ext>
            </a:extLst>
          </p:cNvPr>
          <p:cNvSpPr txBox="1"/>
          <p:nvPr/>
        </p:nvSpPr>
        <p:spPr>
          <a:xfrm>
            <a:off x="6927200" y="1209434"/>
            <a:ext cx="216643"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Arial" charset="0"/>
                <a:ea typeface="+mn-ea"/>
                <a:cs typeface="+mn-cs"/>
                <a:sym typeface="Wingdings"/>
              </a:rPr>
              <a:t></a:t>
            </a:r>
            <a:endParaRPr kumimoji="0" lang="en-US" sz="1100" b="0" i="0" u="none" strike="noStrike" kern="1200" cap="none" spc="0" normalizeH="0" baseline="0" noProof="0" dirty="0">
              <a:ln>
                <a:noFill/>
              </a:ln>
              <a:solidFill>
                <a:srgbClr val="FF0000"/>
              </a:solidFill>
              <a:effectLst/>
              <a:uLnTx/>
              <a:uFillTx/>
              <a:latin typeface="Arial" charset="0"/>
              <a:ea typeface="+mn-ea"/>
              <a:cs typeface="+mn-cs"/>
            </a:endParaRPr>
          </a:p>
        </p:txBody>
      </p:sp>
      <p:sp>
        <p:nvSpPr>
          <p:cNvPr id="65" name="TextBox 64">
            <a:extLst>
              <a:ext uri="{FF2B5EF4-FFF2-40B4-BE49-F238E27FC236}">
                <a16:creationId xmlns:a16="http://schemas.microsoft.com/office/drawing/2014/main" id="{914EA6F2-D7B2-4DF1-AEF2-DEC2B09375CF}"/>
              </a:ext>
            </a:extLst>
          </p:cNvPr>
          <p:cNvSpPr txBox="1"/>
          <p:nvPr/>
        </p:nvSpPr>
        <p:spPr>
          <a:xfrm>
            <a:off x="7317027" y="1717322"/>
            <a:ext cx="458531"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Arial" charset="0"/>
                <a:ea typeface="+mn-ea"/>
                <a:cs typeface="+mn-cs"/>
              </a:rPr>
              <a:t>01  </a:t>
            </a:r>
          </a:p>
        </p:txBody>
      </p:sp>
      <p:sp>
        <p:nvSpPr>
          <p:cNvPr id="66" name="TextBox 65">
            <a:extLst>
              <a:ext uri="{FF2B5EF4-FFF2-40B4-BE49-F238E27FC236}">
                <a16:creationId xmlns:a16="http://schemas.microsoft.com/office/drawing/2014/main" id="{7523854D-378E-48CC-B68C-747F38E57038}"/>
              </a:ext>
            </a:extLst>
          </p:cNvPr>
          <p:cNvSpPr txBox="1"/>
          <p:nvPr/>
        </p:nvSpPr>
        <p:spPr>
          <a:xfrm>
            <a:off x="7086360" y="1720962"/>
            <a:ext cx="395686"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Arial" charset="0"/>
                <a:ea typeface="+mn-ea"/>
                <a:cs typeface="+mn-cs"/>
              </a:rPr>
              <a:t>01  </a:t>
            </a:r>
          </a:p>
        </p:txBody>
      </p:sp>
      <p:sp>
        <p:nvSpPr>
          <p:cNvPr id="67" name="TextBox 66">
            <a:extLst>
              <a:ext uri="{FF2B5EF4-FFF2-40B4-BE49-F238E27FC236}">
                <a16:creationId xmlns:a16="http://schemas.microsoft.com/office/drawing/2014/main" id="{D41E261F-FFF7-432A-85C0-FBC36C790E0F}"/>
              </a:ext>
            </a:extLst>
          </p:cNvPr>
          <p:cNvSpPr txBox="1"/>
          <p:nvPr/>
        </p:nvSpPr>
        <p:spPr>
          <a:xfrm>
            <a:off x="7510407" y="1717322"/>
            <a:ext cx="458531"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0000"/>
                </a:solidFill>
                <a:effectLst/>
                <a:uLnTx/>
                <a:uFillTx/>
                <a:latin typeface="Arial" charset="0"/>
                <a:ea typeface="+mn-ea"/>
                <a:cs typeface="+mn-cs"/>
              </a:rPr>
              <a:t>2008</a:t>
            </a:r>
            <a:r>
              <a:rPr kumimoji="0" lang="en-US" sz="900" b="1" i="0" u="none" strike="noStrike" kern="1200" cap="none" spc="0" normalizeH="0" baseline="0" noProof="0" dirty="0">
                <a:ln>
                  <a:noFill/>
                </a:ln>
                <a:solidFill>
                  <a:srgbClr val="FF0000"/>
                </a:solidFill>
                <a:effectLst/>
                <a:uLnTx/>
                <a:uFillTx/>
                <a:latin typeface="Arial" charset="0"/>
                <a:ea typeface="+mn-ea"/>
                <a:cs typeface="+mn-cs"/>
              </a:rPr>
              <a:t>  </a:t>
            </a:r>
          </a:p>
        </p:txBody>
      </p:sp>
      <p:sp>
        <p:nvSpPr>
          <p:cNvPr id="68" name="TextBox 67">
            <a:extLst>
              <a:ext uri="{FF2B5EF4-FFF2-40B4-BE49-F238E27FC236}">
                <a16:creationId xmlns:a16="http://schemas.microsoft.com/office/drawing/2014/main" id="{EC7B021C-6B4B-49ED-B622-809E4E967893}"/>
              </a:ext>
            </a:extLst>
          </p:cNvPr>
          <p:cNvSpPr txBox="1"/>
          <p:nvPr/>
        </p:nvSpPr>
        <p:spPr>
          <a:xfrm>
            <a:off x="6112824" y="1907609"/>
            <a:ext cx="423945"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900" b="1" dirty="0">
                <a:solidFill>
                  <a:srgbClr val="FF0000"/>
                </a:solidFill>
              </a:rPr>
              <a:t>1</a:t>
            </a:r>
            <a:r>
              <a:rPr kumimoji="0" lang="en-US" sz="900" b="1" i="0" u="none" strike="noStrike" kern="1200" cap="none" spc="0" normalizeH="0" baseline="0" noProof="0" dirty="0">
                <a:ln>
                  <a:noFill/>
                </a:ln>
                <a:solidFill>
                  <a:srgbClr val="FF0000"/>
                </a:solidFill>
                <a:effectLst/>
                <a:uLnTx/>
                <a:uFillTx/>
                <a:latin typeface="Arial" charset="0"/>
                <a:ea typeface="+mn-ea"/>
                <a:cs typeface="+mn-cs"/>
              </a:rPr>
              <a:t>1  </a:t>
            </a:r>
          </a:p>
        </p:txBody>
      </p:sp>
      <p:sp>
        <p:nvSpPr>
          <p:cNvPr id="69" name="Arrow: Right 68">
            <a:extLst>
              <a:ext uri="{FF2B5EF4-FFF2-40B4-BE49-F238E27FC236}">
                <a16:creationId xmlns:a16="http://schemas.microsoft.com/office/drawing/2014/main" id="{537FDD22-9D71-4912-9530-BD5359152E4E}"/>
              </a:ext>
            </a:extLst>
          </p:cNvPr>
          <p:cNvSpPr/>
          <p:nvPr/>
        </p:nvSpPr>
        <p:spPr>
          <a:xfrm rot="5400000">
            <a:off x="10009918" y="1904961"/>
            <a:ext cx="699189" cy="376524"/>
          </a:xfrm>
          <a:prstGeom prst="right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34B7A2A-7F45-4B5B-A5D8-E28719D09B1F}"/>
              </a:ext>
            </a:extLst>
          </p:cNvPr>
          <p:cNvSpPr/>
          <p:nvPr/>
        </p:nvSpPr>
        <p:spPr>
          <a:xfrm rot="20442841">
            <a:off x="2756847" y="1226241"/>
            <a:ext cx="6427931" cy="517064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lvl="0" algn="ctr">
              <a:spcBef>
                <a:spcPts val="0"/>
              </a:spcBef>
              <a:spcAft>
                <a:spcPts val="0"/>
              </a:spcAft>
              <a:buClr>
                <a:srgbClr val="FF0000"/>
              </a:buClr>
              <a:buSzPts val="7200"/>
            </a:pPr>
            <a:r>
              <a:rPr lang="en-US" sz="6600" b="1" dirty="0">
                <a:ln w="22225">
                  <a:solidFill>
                    <a:schemeClr val="accent4"/>
                  </a:solidFill>
                  <a:prstDash val="solid"/>
                </a:ln>
                <a:solidFill>
                  <a:srgbClr val="FF0000"/>
                </a:solidFill>
                <a:latin typeface="Candara"/>
                <a:ea typeface="Candara"/>
                <a:cs typeface="Candara"/>
                <a:sym typeface="Candara"/>
              </a:rPr>
              <a:t>Don’t Forget To Register Online through </a:t>
            </a:r>
            <a:r>
              <a:rPr lang="en-US" sz="6600" b="1" dirty="0" err="1">
                <a:ln w="22225">
                  <a:solidFill>
                    <a:schemeClr val="accent4"/>
                  </a:solidFill>
                  <a:prstDash val="solid"/>
                </a:ln>
                <a:solidFill>
                  <a:srgbClr val="FF0000"/>
                </a:solidFill>
                <a:latin typeface="Candara"/>
                <a:ea typeface="Candara"/>
                <a:cs typeface="Candara"/>
                <a:sym typeface="Candara"/>
              </a:rPr>
              <a:t>CougarWeb</a:t>
            </a:r>
            <a:r>
              <a:rPr lang="en-US" sz="6600" b="1" dirty="0">
                <a:ln w="22225">
                  <a:solidFill>
                    <a:schemeClr val="accent4"/>
                  </a:solidFill>
                  <a:prstDash val="solid"/>
                </a:ln>
                <a:solidFill>
                  <a:srgbClr val="FF0000"/>
                </a:solidFill>
                <a:latin typeface="Candara"/>
                <a:ea typeface="Candara"/>
                <a:cs typeface="Candara"/>
                <a:sym typeface="Candara"/>
              </a:rPr>
              <a:t> For Your Class!</a:t>
            </a:r>
          </a:p>
        </p:txBody>
      </p:sp>
    </p:spTree>
    <p:extLst>
      <p:ext uri="{BB962C8B-B14F-4D97-AF65-F5344CB8AC3E}">
        <p14:creationId xmlns:p14="http://schemas.microsoft.com/office/powerpoint/2010/main" val="3056401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
          <p:cNvSpPr txBox="1"/>
          <p:nvPr/>
        </p:nvSpPr>
        <p:spPr>
          <a:xfrm>
            <a:off x="6717343" y="2376663"/>
            <a:ext cx="5017457" cy="32316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dirty="0">
                <a:solidFill>
                  <a:srgbClr val="F2F2F2"/>
                </a:solidFill>
                <a:latin typeface="Candara"/>
                <a:ea typeface="Candara"/>
                <a:cs typeface="Candara"/>
                <a:sym typeface="Candara"/>
              </a:rPr>
              <a:t>A college course that can be used to s</a:t>
            </a:r>
            <a:r>
              <a:rPr lang="en-US" sz="3400" b="0" i="0" u="none" strike="noStrike" cap="none" dirty="0">
                <a:solidFill>
                  <a:srgbClr val="F2F2F2"/>
                </a:solidFill>
                <a:latin typeface="Candara"/>
                <a:ea typeface="Candara"/>
                <a:cs typeface="Candara"/>
                <a:sym typeface="Candara"/>
              </a:rPr>
              <a:t>imultaneously earn high school </a:t>
            </a:r>
            <a:r>
              <a:rPr lang="en-US" sz="3400" b="1" i="1" u="sng" strike="noStrike" cap="none" dirty="0">
                <a:solidFill>
                  <a:srgbClr val="F2F2F2"/>
                </a:solidFill>
                <a:latin typeface="Candara"/>
                <a:ea typeface="Candara"/>
                <a:cs typeface="Candara"/>
                <a:sym typeface="Candara"/>
              </a:rPr>
              <a:t>and</a:t>
            </a:r>
            <a:r>
              <a:rPr lang="en-US" sz="3400" b="0" i="0" u="none" strike="noStrike" cap="none" dirty="0">
                <a:solidFill>
                  <a:srgbClr val="F2F2F2"/>
                </a:solidFill>
                <a:latin typeface="Candara"/>
                <a:ea typeface="Candara"/>
                <a:cs typeface="Candara"/>
                <a:sym typeface="Candara"/>
              </a:rPr>
              <a:t> COLLEGE credit in </a:t>
            </a:r>
            <a:r>
              <a:rPr lang="en-US" sz="3400" b="1" i="1" u="sng" strike="noStrike" cap="none" dirty="0">
                <a:solidFill>
                  <a:srgbClr val="F2F2F2"/>
                </a:solidFill>
                <a:latin typeface="Candara"/>
                <a:ea typeface="Candara"/>
                <a:cs typeface="Candara"/>
                <a:sym typeface="Candara"/>
              </a:rPr>
              <a:t>one</a:t>
            </a:r>
            <a:r>
              <a:rPr lang="en-US" sz="3400" b="0" i="0" u="none" strike="noStrike" cap="none" dirty="0">
                <a:solidFill>
                  <a:srgbClr val="F2F2F2"/>
                </a:solidFill>
                <a:latin typeface="Candara"/>
                <a:ea typeface="Candara"/>
                <a:cs typeface="Candara"/>
                <a:sym typeface="Candara"/>
              </a:rPr>
              <a:t> class!</a:t>
            </a:r>
            <a:endParaRPr dirty="0"/>
          </a:p>
          <a:p>
            <a:pPr marL="0" marR="0" lvl="0" indent="0" algn="l" rtl="0">
              <a:spcBef>
                <a:spcPts val="0"/>
              </a:spcBef>
              <a:spcAft>
                <a:spcPts val="0"/>
              </a:spcAft>
              <a:buNone/>
            </a:pPr>
            <a:endParaRPr sz="3400" b="0" i="0" u="none" strike="noStrike" cap="none" dirty="0">
              <a:solidFill>
                <a:schemeClr val="dk1"/>
              </a:solidFill>
              <a:latin typeface="Georgia"/>
              <a:ea typeface="Georgia"/>
              <a:cs typeface="Georgia"/>
              <a:sym typeface="Georgia"/>
            </a:endParaRPr>
          </a:p>
        </p:txBody>
      </p:sp>
      <p:sp>
        <p:nvSpPr>
          <p:cNvPr id="260" name="Google Shape;260;p2"/>
          <p:cNvSpPr txBox="1">
            <a:spLocks noGrp="1"/>
          </p:cNvSpPr>
          <p:nvPr>
            <p:ph type="title"/>
          </p:nvPr>
        </p:nvSpPr>
        <p:spPr>
          <a:xfrm>
            <a:off x="6705600" y="1053286"/>
            <a:ext cx="48768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ts val="4320"/>
              <a:buFont typeface="Trebuchet MS"/>
              <a:buNone/>
            </a:pPr>
            <a:r>
              <a:rPr lang="en-US" sz="4320" b="1" dirty="0">
                <a:latin typeface="Trebuchet MS" panose="020B0603020202020204" pitchFamily="34" charset="0"/>
              </a:rPr>
              <a:t>What is Dual Credit?</a:t>
            </a:r>
            <a:endParaRPr dirty="0">
              <a:latin typeface="Trebuchet MS" panose="020B0603020202020204" pitchFamily="34" charset="0"/>
            </a:endParaRPr>
          </a:p>
        </p:txBody>
      </p:sp>
      <p:pic>
        <p:nvPicPr>
          <p:cNvPr id="261" name="Google Shape;261;p2"/>
          <p:cNvPicPr preferRelativeResize="0"/>
          <p:nvPr/>
        </p:nvPicPr>
        <p:blipFill rotWithShape="1">
          <a:blip r:embed="rId3">
            <a:alphaModFix/>
          </a:blip>
          <a:srcRect/>
          <a:stretch/>
        </p:blipFill>
        <p:spPr>
          <a:xfrm>
            <a:off x="457200" y="680642"/>
            <a:ext cx="5715000" cy="5415358"/>
          </a:xfrm>
          <a:prstGeom prst="rect">
            <a:avLst/>
          </a:prstGeom>
          <a:noFill/>
          <a:ln>
            <a:noFill/>
          </a:ln>
        </p:spPr>
      </p:pic>
      <p:pic>
        <p:nvPicPr>
          <p:cNvPr id="262" name="Google Shape;262;p2"/>
          <p:cNvPicPr preferRelativeResize="0"/>
          <p:nvPr/>
        </p:nvPicPr>
        <p:blipFill rotWithShape="1">
          <a:blip r:embed="rId4">
            <a:alphaModFix/>
          </a:blip>
          <a:srcRect/>
          <a:stretch/>
        </p:blipFill>
        <p:spPr>
          <a:xfrm>
            <a:off x="8610321" y="5316991"/>
            <a:ext cx="1231499" cy="9754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92879" y="293596"/>
            <a:ext cx="8763000" cy="805543"/>
          </a:xfrm>
        </p:spPr>
        <p:txBody>
          <a:bodyPr>
            <a:normAutofit/>
          </a:bodyPr>
          <a:lstStyle/>
          <a:p>
            <a:r>
              <a:rPr lang="en-US" b="1" dirty="0">
                <a:solidFill>
                  <a:schemeClr val="bg1"/>
                </a:solidFill>
                <a:latin typeface="Trebuchet MS" panose="020B0603020202020204" pitchFamily="34" charset="0"/>
                <a:ea typeface="Adobe Gothic Std B" panose="020B0800000000000000" pitchFamily="34" charset="-128"/>
              </a:rPr>
              <a:t>     Texas Success Initiative (TSI)</a:t>
            </a:r>
          </a:p>
        </p:txBody>
      </p:sp>
      <p:sp>
        <p:nvSpPr>
          <p:cNvPr id="4" name="Rectangle 3"/>
          <p:cNvSpPr>
            <a:spLocks noGrp="1" noChangeArrowheads="1"/>
          </p:cNvSpPr>
          <p:nvPr>
            <p:ph idx="1"/>
          </p:nvPr>
        </p:nvSpPr>
        <p:spPr>
          <a:xfrm>
            <a:off x="762000" y="1296024"/>
            <a:ext cx="10668000" cy="2133600"/>
          </a:xfrm>
        </p:spPr>
        <p:txBody>
          <a:bodyPr>
            <a:normAutofit/>
          </a:bodyPr>
          <a:lstStyle/>
          <a:p>
            <a:pPr eaLnBrk="1" hangingPunct="1"/>
            <a:r>
              <a:rPr lang="en-US" sz="2200" dirty="0">
                <a:solidFill>
                  <a:schemeClr val="bg1"/>
                </a:solidFill>
                <a:latin typeface="Candara" panose="020E0502030303020204" pitchFamily="34" charset="0"/>
                <a:ea typeface="Adobe Fan Heiti Std B" panose="020B0700000000000000" pitchFamily="34" charset="-128"/>
              </a:rPr>
              <a:t>The TSI is designed to measure college readiness in </a:t>
            </a:r>
            <a:r>
              <a:rPr lang="en-US" sz="2200" u="sng" dirty="0">
                <a:solidFill>
                  <a:schemeClr val="bg1"/>
                </a:solidFill>
                <a:latin typeface="Candara" panose="020E0502030303020204" pitchFamily="34" charset="0"/>
                <a:ea typeface="Adobe Fan Heiti Std B" panose="020B0700000000000000" pitchFamily="34" charset="-128"/>
              </a:rPr>
              <a:t>reading,</a:t>
            </a:r>
            <a:r>
              <a:rPr lang="en-US" sz="2200" b="1" dirty="0">
                <a:solidFill>
                  <a:schemeClr val="bg1"/>
                </a:solidFill>
                <a:latin typeface="Candara" panose="020E0502030303020204" pitchFamily="34" charset="0"/>
                <a:ea typeface="Adobe Fan Heiti Std B" panose="020B0700000000000000" pitchFamily="34" charset="-128"/>
              </a:rPr>
              <a:t> </a:t>
            </a:r>
            <a:r>
              <a:rPr lang="en-US" sz="2200" u="sng" dirty="0">
                <a:solidFill>
                  <a:schemeClr val="bg1"/>
                </a:solidFill>
                <a:latin typeface="Candara" panose="020E0502030303020204" pitchFamily="34" charset="0"/>
                <a:ea typeface="Adobe Fan Heiti Std B" panose="020B0700000000000000" pitchFamily="34" charset="-128"/>
              </a:rPr>
              <a:t>writing,</a:t>
            </a:r>
            <a:r>
              <a:rPr lang="en-US" sz="2200" b="1" dirty="0">
                <a:solidFill>
                  <a:schemeClr val="bg1"/>
                </a:solidFill>
                <a:latin typeface="Candara" panose="020E0502030303020204" pitchFamily="34" charset="0"/>
                <a:ea typeface="Adobe Fan Heiti Std B" panose="020B0700000000000000" pitchFamily="34" charset="-128"/>
              </a:rPr>
              <a:t> </a:t>
            </a:r>
            <a:r>
              <a:rPr lang="en-US" sz="2200" dirty="0">
                <a:solidFill>
                  <a:schemeClr val="bg1"/>
                </a:solidFill>
                <a:latin typeface="Candara" panose="020E0502030303020204" pitchFamily="34" charset="0"/>
                <a:ea typeface="Adobe Fan Heiti Std B" panose="020B0700000000000000" pitchFamily="34" charset="-128"/>
              </a:rPr>
              <a:t>and </a:t>
            </a:r>
            <a:r>
              <a:rPr lang="en-US" sz="2200" u="sng" dirty="0">
                <a:solidFill>
                  <a:schemeClr val="bg1"/>
                </a:solidFill>
                <a:latin typeface="Candara" panose="020E0502030303020204" pitchFamily="34" charset="0"/>
                <a:ea typeface="Adobe Fan Heiti Std B" panose="020B0700000000000000" pitchFamily="34" charset="-128"/>
              </a:rPr>
              <a:t>mathematics</a:t>
            </a:r>
            <a:r>
              <a:rPr lang="en-US" sz="2200" dirty="0">
                <a:solidFill>
                  <a:schemeClr val="bg1"/>
                </a:solidFill>
                <a:latin typeface="Candara" panose="020E0502030303020204" pitchFamily="34" charset="0"/>
                <a:ea typeface="Adobe Fan Heiti Std B" panose="020B0700000000000000" pitchFamily="34" charset="-128"/>
              </a:rPr>
              <a:t>. </a:t>
            </a:r>
          </a:p>
          <a:p>
            <a:pPr eaLnBrk="1" hangingPunct="1"/>
            <a:r>
              <a:rPr lang="en-US" sz="2200" dirty="0">
                <a:solidFill>
                  <a:schemeClr val="bg1"/>
                </a:solidFill>
                <a:latin typeface="Candara" panose="020E0502030303020204" pitchFamily="34" charset="0"/>
                <a:ea typeface="Adobe Fan Heiti Std B" panose="020B0700000000000000" pitchFamily="34" charset="-128"/>
              </a:rPr>
              <a:t>It is used for course placement purposes.</a:t>
            </a:r>
          </a:p>
          <a:p>
            <a:r>
              <a:rPr lang="en-US" sz="2200" dirty="0">
                <a:solidFill>
                  <a:schemeClr val="bg1"/>
                </a:solidFill>
                <a:latin typeface="Candara" panose="020E0502030303020204" pitchFamily="34" charset="0"/>
                <a:ea typeface="Adobe Fan Heiti Std B" panose="020B0700000000000000" pitchFamily="34" charset="-128"/>
              </a:rPr>
              <a:t>Students must be at college level in ELAR for the majority of courses. </a:t>
            </a:r>
          </a:p>
          <a:p>
            <a:r>
              <a:rPr lang="en-US" sz="2200" dirty="0">
                <a:solidFill>
                  <a:schemeClr val="bg1"/>
                </a:solidFill>
                <a:latin typeface="Candara" panose="020E0502030303020204" pitchFamily="34" charset="0"/>
                <a:ea typeface="Adobe Fan Heiti Std B" panose="020B0700000000000000" pitchFamily="34" charset="-128"/>
              </a:rPr>
              <a:t>See the college catalog for placement and prerequisite information: https://www.collin.edu/academics/catalog.aspx</a:t>
            </a:r>
          </a:p>
          <a:p>
            <a:endParaRPr lang="en-US" sz="2000" dirty="0">
              <a:latin typeface="Eras Demi ITC" panose="020B0805030504020804" pitchFamily="34" charset="0"/>
            </a:endParaRPr>
          </a:p>
          <a:p>
            <a:pPr eaLnBrk="1" hangingPunct="1"/>
            <a:endParaRPr lang="en-US" sz="2400" dirty="0"/>
          </a:p>
          <a:p>
            <a:pPr eaLnBrk="1" hangingPunct="1">
              <a:buFont typeface="Symbol" pitchFamily="18" charset="2"/>
              <a:buChar char=" "/>
            </a:pPr>
            <a:endParaRPr lang="en-US" sz="1600" dirty="0">
              <a:latin typeface="Century Gothic"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2461"/>
          <a:stretch/>
        </p:blipFill>
        <p:spPr>
          <a:xfrm>
            <a:off x="0" y="3810000"/>
            <a:ext cx="12192000" cy="3048000"/>
          </a:xfrm>
          <a:prstGeom prst="rect">
            <a:avLst/>
          </a:prstGeom>
        </p:spPr>
      </p:pic>
      <p:sp>
        <p:nvSpPr>
          <p:cNvPr id="6" name="Rectangle 5"/>
          <p:cNvSpPr/>
          <p:nvPr/>
        </p:nvSpPr>
        <p:spPr>
          <a:xfrm rot="10800000">
            <a:off x="0" y="3672840"/>
            <a:ext cx="12192000" cy="1573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142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22"/>
          <p:cNvSpPr txBox="1">
            <a:spLocks noGrp="1"/>
          </p:cNvSpPr>
          <p:nvPr>
            <p:ph type="title"/>
          </p:nvPr>
        </p:nvSpPr>
        <p:spPr>
          <a:xfrm>
            <a:off x="1981198" y="65356"/>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000"/>
              <a:buFont typeface="Trebuchet MS"/>
              <a:buNone/>
            </a:pPr>
            <a:r>
              <a:rPr lang="en-US" sz="4000" b="1" dirty="0">
                <a:latin typeface="Trebuchet MS" panose="020B0603020202020204" pitchFamily="34" charset="0"/>
              </a:rPr>
              <a:t>TSI Exemptions </a:t>
            </a:r>
            <a:endParaRPr b="1" dirty="0">
              <a:latin typeface="Trebuchet MS" panose="020B0603020202020204" pitchFamily="34" charset="0"/>
            </a:endParaRPr>
          </a:p>
        </p:txBody>
      </p:sp>
      <p:sp>
        <p:nvSpPr>
          <p:cNvPr id="553" name="Google Shape;553;p22"/>
          <p:cNvSpPr txBox="1">
            <a:spLocks noGrp="1"/>
          </p:cNvSpPr>
          <p:nvPr>
            <p:ph idx="1"/>
          </p:nvPr>
        </p:nvSpPr>
        <p:spPr>
          <a:xfrm>
            <a:off x="1468473" y="4765392"/>
            <a:ext cx="9377660" cy="158392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1800"/>
              <a:buNone/>
            </a:pPr>
            <a:r>
              <a:rPr lang="en-US" sz="1800" dirty="0">
                <a:solidFill>
                  <a:schemeClr val="dk1"/>
                </a:solidFill>
                <a:latin typeface="Candara"/>
                <a:ea typeface="Candara"/>
                <a:cs typeface="Candara"/>
                <a:sym typeface="Candara"/>
              </a:rPr>
              <a:t>   </a:t>
            </a:r>
            <a:r>
              <a:rPr lang="en-US" sz="1800" dirty="0">
                <a:latin typeface="Candara" panose="020E0502030303020204" pitchFamily="34" charset="0"/>
                <a:ea typeface="Candara"/>
                <a:cs typeface="Candara"/>
                <a:sym typeface="Candara"/>
              </a:rPr>
              <a:t>Partial exemptions allowed provided that the required combined/composite score is met.</a:t>
            </a:r>
            <a:endParaRPr sz="1800" dirty="0">
              <a:latin typeface="Candara" panose="020E0502030303020204" pitchFamily="34" charset="0"/>
            </a:endParaRPr>
          </a:p>
          <a:p>
            <a:pPr marL="0" lvl="0" indent="0" algn="ctr" rtl="0">
              <a:spcBef>
                <a:spcPts val="160"/>
              </a:spcBef>
              <a:spcAft>
                <a:spcPts val="0"/>
              </a:spcAft>
              <a:buClr>
                <a:schemeClr val="lt1"/>
              </a:buClr>
              <a:buSzPts val="800"/>
              <a:buNone/>
            </a:pPr>
            <a:endParaRPr sz="1800" dirty="0">
              <a:latin typeface="Candara" panose="020E0502030303020204" pitchFamily="34" charset="0"/>
              <a:ea typeface="Candara"/>
              <a:cs typeface="Candara"/>
              <a:sym typeface="Candara"/>
            </a:endParaRPr>
          </a:p>
          <a:p>
            <a:pPr marL="0" lvl="0" indent="0" algn="ctr" rtl="0">
              <a:spcBef>
                <a:spcPts val="360"/>
              </a:spcBef>
              <a:spcAft>
                <a:spcPts val="0"/>
              </a:spcAft>
              <a:buClr>
                <a:schemeClr val="lt1"/>
              </a:buClr>
              <a:buSzPts val="1800"/>
              <a:buNone/>
            </a:pPr>
            <a:r>
              <a:rPr lang="en-US" sz="1800" dirty="0">
                <a:latin typeface="Candara" panose="020E0502030303020204" pitchFamily="34" charset="0"/>
                <a:ea typeface="Candara"/>
                <a:cs typeface="Candara"/>
                <a:sym typeface="Candara"/>
              </a:rPr>
              <a:t>For more information on exemptions, please review the </a:t>
            </a:r>
            <a:endParaRPr sz="1800" dirty="0">
              <a:latin typeface="Candara" panose="020E0502030303020204" pitchFamily="34" charset="0"/>
            </a:endParaRPr>
          </a:p>
          <a:p>
            <a:pPr marL="0" lvl="0" indent="0" algn="ctr" rtl="0">
              <a:spcBef>
                <a:spcPts val="360"/>
              </a:spcBef>
              <a:spcAft>
                <a:spcPts val="0"/>
              </a:spcAft>
              <a:buClr>
                <a:schemeClr val="lt1"/>
              </a:buClr>
              <a:buSzPts val="1800"/>
              <a:buNone/>
            </a:pPr>
            <a:r>
              <a:rPr lang="en-US" sz="1800" dirty="0">
                <a:latin typeface="Candara" panose="020E0502030303020204" pitchFamily="34" charset="0"/>
                <a:ea typeface="Candara"/>
                <a:cs typeface="Candara"/>
                <a:sym typeface="Candara"/>
              </a:rPr>
              <a:t> Collin College New Student Checklist or visit </a:t>
            </a:r>
            <a:r>
              <a:rPr lang="en-US" sz="1800" u="sng" dirty="0">
                <a:latin typeface="Candara" panose="020E0502030303020204" pitchFamily="34" charset="0"/>
                <a:ea typeface="Candara"/>
                <a:cs typeface="Candara"/>
                <a:sym typeface="Candara"/>
              </a:rPr>
              <a:t>www.collin.edu/express/dualcredit.</a:t>
            </a:r>
            <a:endParaRPr sz="1800" dirty="0">
              <a:latin typeface="Candara" panose="020E0502030303020204" pitchFamily="34" charset="0"/>
            </a:endParaRPr>
          </a:p>
        </p:txBody>
      </p:sp>
      <p:sp>
        <p:nvSpPr>
          <p:cNvPr id="554" name="Google Shape;554;p22"/>
          <p:cNvSpPr txBox="1"/>
          <p:nvPr/>
        </p:nvSpPr>
        <p:spPr>
          <a:xfrm>
            <a:off x="2141059" y="4340568"/>
            <a:ext cx="81534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a:solidFill>
                <a:schemeClr val="lt1"/>
              </a:solidFill>
              <a:latin typeface="Arial"/>
              <a:ea typeface="Arial"/>
              <a:cs typeface="Arial"/>
              <a:sym typeface="Arial"/>
            </a:endParaRPr>
          </a:p>
        </p:txBody>
      </p:sp>
      <p:graphicFrame>
        <p:nvGraphicFramePr>
          <p:cNvPr id="555" name="Google Shape;555;p22"/>
          <p:cNvGraphicFramePr/>
          <p:nvPr>
            <p:extLst>
              <p:ext uri="{D42A27DB-BD31-4B8C-83A1-F6EECF244321}">
                <p14:modId xmlns:p14="http://schemas.microsoft.com/office/powerpoint/2010/main" val="415505393"/>
              </p:ext>
            </p:extLst>
          </p:nvPr>
        </p:nvGraphicFramePr>
        <p:xfrm>
          <a:off x="1323211" y="1420768"/>
          <a:ext cx="9545575" cy="2919800"/>
        </p:xfrm>
        <a:graphic>
          <a:graphicData uri="http://schemas.openxmlformats.org/drawingml/2006/table">
            <a:tbl>
              <a:tblPr firstRow="1" firstCol="1" bandRow="1">
                <a:noFill/>
              </a:tblPr>
              <a:tblGrid>
                <a:gridCol w="1498175">
                  <a:extLst>
                    <a:ext uri="{9D8B030D-6E8A-4147-A177-3AD203B41FA5}">
                      <a16:colId xmlns:a16="http://schemas.microsoft.com/office/drawing/2014/main" val="20000"/>
                    </a:ext>
                  </a:extLst>
                </a:gridCol>
                <a:gridCol w="3439725">
                  <a:extLst>
                    <a:ext uri="{9D8B030D-6E8A-4147-A177-3AD203B41FA5}">
                      <a16:colId xmlns:a16="http://schemas.microsoft.com/office/drawing/2014/main" val="20001"/>
                    </a:ext>
                  </a:extLst>
                </a:gridCol>
                <a:gridCol w="2468075">
                  <a:extLst>
                    <a:ext uri="{9D8B030D-6E8A-4147-A177-3AD203B41FA5}">
                      <a16:colId xmlns:a16="http://schemas.microsoft.com/office/drawing/2014/main" val="20002"/>
                    </a:ext>
                  </a:extLst>
                </a:gridCol>
                <a:gridCol w="2139600">
                  <a:extLst>
                    <a:ext uri="{9D8B030D-6E8A-4147-A177-3AD203B41FA5}">
                      <a16:colId xmlns:a16="http://schemas.microsoft.com/office/drawing/2014/main" val="20003"/>
                    </a:ext>
                  </a:extLst>
                </a:gridCol>
              </a:tblGrid>
              <a:tr h="433125">
                <a:tc gridSpan="4">
                  <a:txBody>
                    <a:bodyPr/>
                    <a:lstStyle/>
                    <a:p>
                      <a:pPr marL="0" marR="0" lvl="0" indent="0" algn="ctr" rtl="0">
                        <a:lnSpc>
                          <a:spcPct val="107000"/>
                        </a:lnSpc>
                        <a:spcBef>
                          <a:spcPts val="0"/>
                        </a:spcBef>
                        <a:spcAft>
                          <a:spcPts val="0"/>
                        </a:spcAft>
                        <a:buNone/>
                      </a:pPr>
                      <a:r>
                        <a:rPr lang="en-US" sz="1800" u="none" strike="noStrike" cap="none" dirty="0">
                          <a:latin typeface="Arial"/>
                          <a:ea typeface="Arial"/>
                          <a:cs typeface="Arial"/>
                          <a:sym typeface="Arial"/>
                        </a:rPr>
                        <a:t>Exemption Scores (minimum scores listed)</a:t>
                      </a:r>
                      <a:endParaRPr sz="2400" u="none" strike="noStrike" cap="none" dirty="0">
                        <a:latin typeface="Arial"/>
                        <a:ea typeface="Arial"/>
                        <a:cs typeface="Arial"/>
                        <a:sym typeface="Arial"/>
                      </a:endParaRPr>
                    </a:p>
                  </a:txBody>
                  <a:tcPr marL="68575" marR="6857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46050">
                <a:tc>
                  <a:txBody>
                    <a:bodyPr/>
                    <a:lstStyle/>
                    <a:p>
                      <a:pPr marL="0" marR="0" lvl="0" indent="0" algn="ctr" rtl="0">
                        <a:lnSpc>
                          <a:spcPct val="107000"/>
                        </a:lnSpc>
                        <a:spcBef>
                          <a:spcPts val="0"/>
                        </a:spcBef>
                        <a:spcAft>
                          <a:spcPts val="0"/>
                        </a:spcAft>
                        <a:buNone/>
                      </a:pPr>
                      <a:r>
                        <a:rPr lang="en-US" sz="1600" b="1" u="none" strike="noStrike" cap="none">
                          <a:solidFill>
                            <a:schemeClr val="lt1"/>
                          </a:solidFill>
                          <a:latin typeface="Arial"/>
                          <a:ea typeface="Arial"/>
                          <a:cs typeface="Arial"/>
                          <a:sym typeface="Arial"/>
                        </a:rPr>
                        <a:t>Test</a:t>
                      </a:r>
                      <a:endParaRPr/>
                    </a:p>
                  </a:txBody>
                  <a:tcPr marL="68575" marR="68575" marT="0" marB="0" anchor="ctr">
                    <a:solidFill>
                      <a:srgbClr val="31859B"/>
                    </a:solidFill>
                  </a:tcPr>
                </a:tc>
                <a:tc>
                  <a:txBody>
                    <a:bodyPr/>
                    <a:lstStyle/>
                    <a:p>
                      <a:pPr marL="0" marR="0" lvl="0" indent="0" algn="ctr" rtl="0">
                        <a:lnSpc>
                          <a:spcPct val="107000"/>
                        </a:lnSpc>
                        <a:spcBef>
                          <a:spcPts val="0"/>
                        </a:spcBef>
                        <a:spcAft>
                          <a:spcPts val="0"/>
                        </a:spcAft>
                        <a:buNone/>
                      </a:pPr>
                      <a:r>
                        <a:rPr lang="en-US" sz="1600" b="1" u="none" strike="noStrike" cap="none">
                          <a:solidFill>
                            <a:schemeClr val="lt1"/>
                          </a:solidFill>
                          <a:latin typeface="Arial"/>
                          <a:ea typeface="Arial"/>
                          <a:cs typeface="Arial"/>
                          <a:sym typeface="Arial"/>
                        </a:rPr>
                        <a:t>Combined/Composite</a:t>
                      </a:r>
                      <a:br>
                        <a:rPr lang="en-US" sz="1600" b="1" u="none" strike="noStrike" cap="none">
                          <a:solidFill>
                            <a:schemeClr val="lt1"/>
                          </a:solidFill>
                          <a:latin typeface="Arial"/>
                          <a:ea typeface="Arial"/>
                          <a:cs typeface="Arial"/>
                          <a:sym typeface="Arial"/>
                        </a:rPr>
                      </a:br>
                      <a:r>
                        <a:rPr lang="en-US" sz="1600" b="1" u="none" strike="noStrike" cap="none">
                          <a:solidFill>
                            <a:schemeClr val="lt1"/>
                          </a:solidFill>
                          <a:latin typeface="Arial"/>
                          <a:ea typeface="Arial"/>
                          <a:cs typeface="Arial"/>
                          <a:sym typeface="Arial"/>
                        </a:rPr>
                        <a:t>Requirement</a:t>
                      </a:r>
                      <a:endParaRPr/>
                    </a:p>
                  </a:txBody>
                  <a:tcPr marL="68575" marR="68575" marT="0" marB="0" anchor="ctr">
                    <a:solidFill>
                      <a:srgbClr val="31859B"/>
                    </a:solidFill>
                  </a:tcPr>
                </a:tc>
                <a:tc>
                  <a:txBody>
                    <a:bodyPr/>
                    <a:lstStyle/>
                    <a:p>
                      <a:pPr marL="0" marR="0" lvl="0" indent="0" algn="ctr" rtl="0">
                        <a:lnSpc>
                          <a:spcPct val="107000"/>
                        </a:lnSpc>
                        <a:spcBef>
                          <a:spcPts val="0"/>
                        </a:spcBef>
                        <a:spcAft>
                          <a:spcPts val="0"/>
                        </a:spcAft>
                        <a:buNone/>
                      </a:pPr>
                      <a:r>
                        <a:rPr lang="en-US" sz="1600" b="1" u="none" strike="noStrike" cap="none">
                          <a:solidFill>
                            <a:schemeClr val="lt1"/>
                          </a:solidFill>
                          <a:latin typeface="Arial"/>
                          <a:ea typeface="Arial"/>
                          <a:cs typeface="Arial"/>
                          <a:sym typeface="Arial"/>
                        </a:rPr>
                        <a:t>Exempts TSI Reading &amp; Writing</a:t>
                      </a:r>
                      <a:endParaRPr/>
                    </a:p>
                  </a:txBody>
                  <a:tcPr marL="68575" marR="68575" marT="0" marB="0" anchor="ctr">
                    <a:solidFill>
                      <a:srgbClr val="31859B"/>
                    </a:solidFill>
                  </a:tcPr>
                </a:tc>
                <a:tc>
                  <a:txBody>
                    <a:bodyPr/>
                    <a:lstStyle/>
                    <a:p>
                      <a:pPr marL="0" marR="0" lvl="0" indent="0" algn="ctr" rtl="0">
                        <a:lnSpc>
                          <a:spcPct val="107000"/>
                        </a:lnSpc>
                        <a:spcBef>
                          <a:spcPts val="0"/>
                        </a:spcBef>
                        <a:spcAft>
                          <a:spcPts val="0"/>
                        </a:spcAft>
                        <a:buNone/>
                      </a:pPr>
                      <a:r>
                        <a:rPr lang="en-US" sz="1600" b="1" u="none" strike="noStrike" cap="none">
                          <a:solidFill>
                            <a:schemeClr val="lt1"/>
                          </a:solidFill>
                          <a:latin typeface="Arial"/>
                          <a:ea typeface="Arial"/>
                          <a:cs typeface="Arial"/>
                          <a:sym typeface="Arial"/>
                        </a:rPr>
                        <a:t>Exempts TSI Math</a:t>
                      </a:r>
                      <a:endParaRPr/>
                    </a:p>
                  </a:txBody>
                  <a:tcPr marL="68575" marR="68575" marT="0" marB="0" anchor="ctr">
                    <a:solidFill>
                      <a:srgbClr val="31859B"/>
                    </a:solidFill>
                  </a:tcPr>
                </a:tc>
                <a:extLst>
                  <a:ext uri="{0D108BD9-81ED-4DB2-BD59-A6C34878D82A}">
                    <a16:rowId xmlns:a16="http://schemas.microsoft.com/office/drawing/2014/main" val="10001"/>
                  </a:ext>
                </a:extLst>
              </a:tr>
              <a:tr h="982650">
                <a:tc>
                  <a:txBody>
                    <a:bodyPr/>
                    <a:lstStyle/>
                    <a:p>
                      <a:pPr marL="0" marR="0" lvl="0" indent="0" algn="ctr" rtl="0">
                        <a:lnSpc>
                          <a:spcPct val="107000"/>
                        </a:lnSpc>
                        <a:spcBef>
                          <a:spcPts val="0"/>
                        </a:spcBef>
                        <a:spcAft>
                          <a:spcPts val="0"/>
                        </a:spcAft>
                        <a:buNone/>
                      </a:pPr>
                      <a:r>
                        <a:rPr lang="en-US" sz="1600" u="none" strike="noStrike" cap="none">
                          <a:latin typeface="Arial"/>
                          <a:ea typeface="Arial"/>
                          <a:cs typeface="Arial"/>
                          <a:sym typeface="Arial"/>
                        </a:rPr>
                        <a:t>SAT </a:t>
                      </a:r>
                      <a:endParaRPr/>
                    </a:p>
                    <a:p>
                      <a:pPr marL="0" marR="0" lvl="0" indent="0" algn="ctr" rtl="0">
                        <a:lnSpc>
                          <a:spcPct val="107000"/>
                        </a:lnSpc>
                        <a:spcBef>
                          <a:spcPts val="0"/>
                        </a:spcBef>
                        <a:spcAft>
                          <a:spcPts val="0"/>
                        </a:spcAft>
                        <a:buNone/>
                      </a:pPr>
                      <a:r>
                        <a:rPr lang="en-US" sz="1400" u="none" strike="noStrike" cap="none">
                          <a:latin typeface="Arial"/>
                          <a:ea typeface="Arial"/>
                          <a:cs typeface="Arial"/>
                          <a:sym typeface="Arial"/>
                        </a:rPr>
                        <a:t>(3/2016 and After)</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600" b="1" u="none" strike="noStrike" cap="none" dirty="0">
                          <a:latin typeface="Arial"/>
                          <a:ea typeface="Arial"/>
                          <a:cs typeface="Arial"/>
                          <a:sym typeface="Arial"/>
                        </a:rPr>
                        <a:t>NO</a:t>
                      </a:r>
                      <a:r>
                        <a:rPr lang="en-US" sz="1600" u="none" strike="noStrike" cap="none" dirty="0">
                          <a:latin typeface="Arial"/>
                          <a:ea typeface="Arial"/>
                          <a:cs typeface="Arial"/>
                          <a:sym typeface="Arial"/>
                        </a:rPr>
                        <a:t> Combined/Composite Score Needed</a:t>
                      </a:r>
                      <a:endParaRPr sz="1600" u="none" strike="noStrike" cap="none" dirty="0">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None/>
                      </a:pPr>
                      <a:r>
                        <a:rPr lang="en-US" sz="1600" u="none" strike="noStrike" cap="none" dirty="0">
                          <a:latin typeface="Arial"/>
                          <a:ea typeface="Arial"/>
                          <a:cs typeface="Arial"/>
                          <a:sym typeface="Arial"/>
                        </a:rPr>
                        <a:t>Evidence Based Reading/Writing  </a:t>
                      </a:r>
                      <a:br>
                        <a:rPr lang="en-US" sz="1600" u="none" strike="noStrike" cap="none" dirty="0">
                          <a:latin typeface="Arial"/>
                          <a:ea typeface="Arial"/>
                          <a:cs typeface="Arial"/>
                          <a:sym typeface="Arial"/>
                        </a:rPr>
                      </a:br>
                      <a:r>
                        <a:rPr lang="en-US" sz="1800" b="1" u="none" strike="noStrike" cap="none" dirty="0">
                          <a:latin typeface="Arial"/>
                          <a:ea typeface="Arial"/>
                          <a:cs typeface="Arial"/>
                          <a:sym typeface="Arial"/>
                        </a:rPr>
                        <a:t>480</a:t>
                      </a:r>
                      <a:endParaRPr dirty="0"/>
                    </a:p>
                  </a:txBody>
                  <a:tcPr marL="68575" marR="68575" marT="0" marB="0" anchor="ctr"/>
                </a:tc>
                <a:tc>
                  <a:txBody>
                    <a:bodyPr/>
                    <a:lstStyle/>
                    <a:p>
                      <a:pPr marL="0" marR="0" lvl="0" indent="0" algn="ctr" rtl="0">
                        <a:lnSpc>
                          <a:spcPct val="107000"/>
                        </a:lnSpc>
                        <a:spcBef>
                          <a:spcPts val="0"/>
                        </a:spcBef>
                        <a:spcAft>
                          <a:spcPts val="0"/>
                        </a:spcAft>
                        <a:buNone/>
                      </a:pPr>
                      <a:r>
                        <a:rPr lang="en-US" sz="1600" u="none" strike="noStrike" cap="none">
                          <a:latin typeface="Arial"/>
                          <a:ea typeface="Arial"/>
                          <a:cs typeface="Arial"/>
                          <a:sym typeface="Arial"/>
                        </a:rPr>
                        <a:t>Math: </a:t>
                      </a:r>
                      <a:br>
                        <a:rPr lang="en-US" sz="1600" u="none" strike="noStrike" cap="none">
                          <a:latin typeface="Arial"/>
                          <a:ea typeface="Arial"/>
                          <a:cs typeface="Arial"/>
                          <a:sym typeface="Arial"/>
                        </a:rPr>
                      </a:br>
                      <a:r>
                        <a:rPr lang="en-US" sz="1800" b="1" u="none" strike="noStrike" cap="none">
                          <a:latin typeface="Arial"/>
                          <a:ea typeface="Arial"/>
                          <a:cs typeface="Arial"/>
                          <a:sym typeface="Arial"/>
                        </a:rPr>
                        <a:t>530</a:t>
                      </a:r>
                      <a:endParaRPr/>
                    </a:p>
                  </a:txBody>
                  <a:tcPr marL="68575" marR="68575" marT="0" marB="0" anchor="ctr"/>
                </a:tc>
                <a:extLst>
                  <a:ext uri="{0D108BD9-81ED-4DB2-BD59-A6C34878D82A}">
                    <a16:rowId xmlns:a16="http://schemas.microsoft.com/office/drawing/2014/main" val="10002"/>
                  </a:ext>
                </a:extLst>
              </a:tr>
              <a:tr h="757975">
                <a:tc>
                  <a:txBody>
                    <a:bodyPr/>
                    <a:lstStyle/>
                    <a:p>
                      <a:pPr marL="0" marR="0" lvl="0" indent="0" algn="ctr" rtl="0">
                        <a:lnSpc>
                          <a:spcPct val="107000"/>
                        </a:lnSpc>
                        <a:spcBef>
                          <a:spcPts val="0"/>
                        </a:spcBef>
                        <a:spcAft>
                          <a:spcPts val="0"/>
                        </a:spcAft>
                        <a:buNone/>
                      </a:pPr>
                      <a:r>
                        <a:rPr lang="en-US" sz="1600" u="none" strike="noStrike" cap="none">
                          <a:latin typeface="Arial"/>
                          <a:ea typeface="Arial"/>
                          <a:cs typeface="Arial"/>
                          <a:sym typeface="Arial"/>
                        </a:rPr>
                        <a:t>ACT</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600" u="none" strike="noStrike" cap="none">
                          <a:latin typeface="Arial"/>
                          <a:ea typeface="Arial"/>
                          <a:cs typeface="Arial"/>
                          <a:sym typeface="Arial"/>
                        </a:rPr>
                        <a:t>Composite: </a:t>
                      </a:r>
                      <a:br>
                        <a:rPr lang="en-US" sz="1600" u="none" strike="noStrike" cap="none">
                          <a:latin typeface="Arial"/>
                          <a:ea typeface="Arial"/>
                          <a:cs typeface="Arial"/>
                          <a:sym typeface="Arial"/>
                        </a:rPr>
                      </a:br>
                      <a:r>
                        <a:rPr lang="en-US" sz="1800" b="1" u="none" strike="noStrike" cap="none">
                          <a:latin typeface="Arial"/>
                          <a:ea typeface="Arial"/>
                          <a:cs typeface="Arial"/>
                          <a:sym typeface="Arial"/>
                        </a:rPr>
                        <a:t>23</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600" u="none" strike="noStrike" cap="none">
                          <a:latin typeface="Arial"/>
                          <a:ea typeface="Arial"/>
                          <a:cs typeface="Arial"/>
                          <a:sym typeface="Arial"/>
                        </a:rPr>
                        <a:t>English: </a:t>
                      </a:r>
                      <a:br>
                        <a:rPr lang="en-US" sz="1600" u="none" strike="noStrike" cap="none">
                          <a:latin typeface="Arial"/>
                          <a:ea typeface="Arial"/>
                          <a:cs typeface="Arial"/>
                          <a:sym typeface="Arial"/>
                        </a:rPr>
                      </a:br>
                      <a:r>
                        <a:rPr lang="en-US" sz="1800" b="1" u="none" strike="noStrike" cap="none">
                          <a:latin typeface="Arial"/>
                          <a:ea typeface="Arial"/>
                          <a:cs typeface="Arial"/>
                          <a:sym typeface="Arial"/>
                        </a:rPr>
                        <a:t>19</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600" u="none" strike="noStrike" cap="none" dirty="0">
                          <a:latin typeface="Arial"/>
                          <a:ea typeface="Arial"/>
                          <a:cs typeface="Arial"/>
                          <a:sym typeface="Arial"/>
                        </a:rPr>
                        <a:t>Math: </a:t>
                      </a:r>
                      <a:br>
                        <a:rPr lang="en-US" sz="1600" u="none" strike="noStrike" cap="none" dirty="0">
                          <a:latin typeface="Arial"/>
                          <a:ea typeface="Arial"/>
                          <a:cs typeface="Arial"/>
                          <a:sym typeface="Arial"/>
                        </a:rPr>
                      </a:br>
                      <a:r>
                        <a:rPr lang="en-US" sz="1800" b="1" u="none" strike="noStrike" cap="none" dirty="0">
                          <a:latin typeface="Arial"/>
                          <a:ea typeface="Arial"/>
                          <a:cs typeface="Arial"/>
                          <a:sym typeface="Arial"/>
                        </a:rPr>
                        <a:t>19</a:t>
                      </a:r>
                      <a:endParaRPr dirty="0"/>
                    </a:p>
                  </a:txBody>
                  <a:tcPr marL="68575" marR="68575" marT="0" marB="0" anchor="ctr"/>
                </a:tc>
                <a:extLst>
                  <a:ext uri="{0D108BD9-81ED-4DB2-BD59-A6C34878D82A}">
                    <a16:rowId xmlns:a16="http://schemas.microsoft.com/office/drawing/2014/main" val="10003"/>
                  </a:ext>
                </a:extLst>
              </a:tr>
            </a:tbl>
          </a:graphicData>
        </a:graphic>
      </p:graphicFrame>
      <p:pic>
        <p:nvPicPr>
          <p:cNvPr id="556" name="Google Shape;556;p22"/>
          <p:cNvPicPr preferRelativeResize="0"/>
          <p:nvPr/>
        </p:nvPicPr>
        <p:blipFill rotWithShape="1">
          <a:blip r:embed="rId3">
            <a:alphaModFix/>
          </a:blip>
          <a:srcRect/>
          <a:stretch/>
        </p:blipFill>
        <p:spPr>
          <a:xfrm>
            <a:off x="11277600" y="6156086"/>
            <a:ext cx="695060" cy="54951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546"/>
            <a:ext cx="12192000" cy="1156362"/>
          </a:xfrm>
        </p:spPr>
        <p:txBody>
          <a:bodyPr>
            <a:normAutofit/>
          </a:bodyPr>
          <a:lstStyle/>
          <a:p>
            <a:r>
              <a:rPr lang="en-US" sz="4000" b="1" dirty="0">
                <a:solidFill>
                  <a:schemeClr val="bg1"/>
                </a:solidFill>
                <a:latin typeface="Trebuchet MS" panose="020B0603020202020204" pitchFamily="34" charset="0"/>
                <a:ea typeface="Adobe Gothic Std B" panose="020B0800000000000000" pitchFamily="34" charset="-128"/>
              </a:rPr>
              <a:t>Official Scores Needed</a:t>
            </a:r>
          </a:p>
        </p:txBody>
      </p:sp>
      <p:sp>
        <p:nvSpPr>
          <p:cNvPr id="3" name="Content Placeholder 2"/>
          <p:cNvSpPr>
            <a:spLocks noGrp="1"/>
          </p:cNvSpPr>
          <p:nvPr>
            <p:ph idx="1"/>
          </p:nvPr>
        </p:nvSpPr>
        <p:spPr>
          <a:xfrm>
            <a:off x="457200" y="1752600"/>
            <a:ext cx="5791200" cy="3916363"/>
          </a:xfrm>
        </p:spPr>
        <p:txBody>
          <a:bodyPr>
            <a:normAutofit/>
          </a:bodyPr>
          <a:lstStyle/>
          <a:p>
            <a:pPr marL="0" indent="0" algn="ctr">
              <a:buNone/>
            </a:pPr>
            <a:r>
              <a:rPr lang="en-US" sz="2400" dirty="0">
                <a:solidFill>
                  <a:schemeClr val="bg1"/>
                </a:solidFill>
                <a:latin typeface="Candara" panose="020E0502030303020204" pitchFamily="34" charset="0"/>
                <a:ea typeface="Adobe Fan Heiti Std B" panose="020B0700000000000000" pitchFamily="34" charset="-128"/>
              </a:rPr>
              <a:t>Contact College Board or ACT student website and have them send your official score report directly to Collin College.</a:t>
            </a:r>
          </a:p>
          <a:p>
            <a:pPr marL="0" indent="0" algn="ctr">
              <a:buNone/>
            </a:pPr>
            <a:endParaRPr lang="en-US" sz="2400" dirty="0">
              <a:solidFill>
                <a:schemeClr val="bg1"/>
              </a:solidFill>
              <a:latin typeface="Candara" panose="020E0502030303020204" pitchFamily="34" charset="0"/>
              <a:ea typeface="Adobe Fan Heiti Std B" panose="020B0700000000000000" pitchFamily="34" charset="-128"/>
            </a:endParaRPr>
          </a:p>
          <a:p>
            <a:pPr marL="0" indent="0" algn="ctr">
              <a:buNone/>
            </a:pPr>
            <a:r>
              <a:rPr lang="en-US" sz="2400" dirty="0">
                <a:solidFill>
                  <a:schemeClr val="bg1"/>
                </a:solidFill>
                <a:latin typeface="Candara" panose="020E0502030303020204" pitchFamily="34" charset="0"/>
                <a:ea typeface="Adobe Fan Heiti Std B" panose="020B0700000000000000" pitchFamily="34" charset="-128"/>
              </a:rPr>
              <a:t> It takes approximately </a:t>
            </a:r>
            <a:r>
              <a:rPr lang="en-US" sz="2400" b="1" u="sng" dirty="0">
                <a:solidFill>
                  <a:schemeClr val="bg1"/>
                </a:solidFill>
                <a:latin typeface="Candara" panose="020E0502030303020204" pitchFamily="34" charset="0"/>
                <a:ea typeface="Adobe Fan Heiti Std B" panose="020B0700000000000000" pitchFamily="34" charset="-128"/>
              </a:rPr>
              <a:t>11-12</a:t>
            </a:r>
            <a:r>
              <a:rPr lang="en-US" sz="2400" dirty="0">
                <a:solidFill>
                  <a:schemeClr val="bg1"/>
                </a:solidFill>
                <a:latin typeface="Candara" panose="020E0502030303020204" pitchFamily="34" charset="0"/>
                <a:ea typeface="Adobe Fan Heiti Std B" panose="020B0700000000000000" pitchFamily="34" charset="-128"/>
              </a:rPr>
              <a:t>  business days for Collin College to receive and process them</a:t>
            </a:r>
            <a:r>
              <a:rPr lang="en-US" sz="2000" dirty="0">
                <a:solidFill>
                  <a:schemeClr val="bg1"/>
                </a:solidFill>
                <a:latin typeface="Candara" panose="020E0502030303020204" pitchFamily="34" charset="0"/>
                <a:ea typeface="Adobe Fan Heiti Std B" panose="020B0700000000000000" pitchFamily="34" charset="-128"/>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372349"/>
            <a:ext cx="5143500" cy="434669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81000" y="6019800"/>
            <a:ext cx="11658600" cy="46166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ea typeface="Adobe Gothic Std B" panose="020B0800000000000000" pitchFamily="34" charset="-128"/>
              </a:rPr>
              <a:t>ACT Collin Code: 4046       		 SAT Collin Code: 1951</a:t>
            </a:r>
          </a:p>
        </p:txBody>
      </p:sp>
    </p:spTree>
    <p:extLst>
      <p:ext uri="{BB962C8B-B14F-4D97-AF65-F5344CB8AC3E}">
        <p14:creationId xmlns:p14="http://schemas.microsoft.com/office/powerpoint/2010/main" val="4026326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4"/>
          <p:cNvSpPr txBox="1">
            <a:spLocks noGrp="1"/>
          </p:cNvSpPr>
          <p:nvPr>
            <p:ph type="title"/>
          </p:nvPr>
        </p:nvSpPr>
        <p:spPr>
          <a:xfrm>
            <a:off x="2061882" y="27709"/>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2F2F2"/>
              </a:buClr>
              <a:buSzPts val="4400"/>
              <a:buFont typeface="Trebuchet MS"/>
              <a:buNone/>
            </a:pPr>
            <a:r>
              <a:rPr lang="en-US" b="1" dirty="0">
                <a:solidFill>
                  <a:srgbClr val="F2F2F2"/>
                </a:solidFill>
                <a:latin typeface="Trebuchet MS" panose="020B0603020202020204" pitchFamily="34" charset="0"/>
              </a:rPr>
              <a:t>TSI Waivers</a:t>
            </a:r>
            <a:endParaRPr dirty="0">
              <a:latin typeface="Trebuchet MS" panose="020B0603020202020204" pitchFamily="34" charset="0"/>
            </a:endParaRPr>
          </a:p>
        </p:txBody>
      </p:sp>
      <p:graphicFrame>
        <p:nvGraphicFramePr>
          <p:cNvPr id="574" name="Google Shape;574;p24"/>
          <p:cNvGraphicFramePr/>
          <p:nvPr>
            <p:extLst>
              <p:ext uri="{D42A27DB-BD31-4B8C-83A1-F6EECF244321}">
                <p14:modId xmlns:p14="http://schemas.microsoft.com/office/powerpoint/2010/main" val="287759426"/>
              </p:ext>
            </p:extLst>
          </p:nvPr>
        </p:nvGraphicFramePr>
        <p:xfrm>
          <a:off x="1864662" y="1524000"/>
          <a:ext cx="8462675" cy="4207075"/>
        </p:xfrm>
        <a:graphic>
          <a:graphicData uri="http://schemas.openxmlformats.org/drawingml/2006/table">
            <a:tbl>
              <a:tblPr firstRow="1" firstCol="1" bandRow="1">
                <a:noFill/>
              </a:tblPr>
              <a:tblGrid>
                <a:gridCol w="1215025">
                  <a:extLst>
                    <a:ext uri="{9D8B030D-6E8A-4147-A177-3AD203B41FA5}">
                      <a16:colId xmlns:a16="http://schemas.microsoft.com/office/drawing/2014/main" val="20000"/>
                    </a:ext>
                  </a:extLst>
                </a:gridCol>
                <a:gridCol w="2888075">
                  <a:extLst>
                    <a:ext uri="{9D8B030D-6E8A-4147-A177-3AD203B41FA5}">
                      <a16:colId xmlns:a16="http://schemas.microsoft.com/office/drawing/2014/main" val="20001"/>
                    </a:ext>
                  </a:extLst>
                </a:gridCol>
                <a:gridCol w="2095900">
                  <a:extLst>
                    <a:ext uri="{9D8B030D-6E8A-4147-A177-3AD203B41FA5}">
                      <a16:colId xmlns:a16="http://schemas.microsoft.com/office/drawing/2014/main" val="20002"/>
                    </a:ext>
                  </a:extLst>
                </a:gridCol>
                <a:gridCol w="2263675">
                  <a:extLst>
                    <a:ext uri="{9D8B030D-6E8A-4147-A177-3AD203B41FA5}">
                      <a16:colId xmlns:a16="http://schemas.microsoft.com/office/drawing/2014/main" val="20003"/>
                    </a:ext>
                  </a:extLst>
                </a:gridCol>
              </a:tblGrid>
              <a:tr h="349150">
                <a:tc gridSpan="4">
                  <a:txBody>
                    <a:bodyPr/>
                    <a:lstStyle/>
                    <a:p>
                      <a:pPr marL="0" marR="0" lvl="0" indent="0" algn="ctr" rtl="0">
                        <a:lnSpc>
                          <a:spcPct val="107000"/>
                        </a:lnSpc>
                        <a:spcBef>
                          <a:spcPts val="0"/>
                        </a:spcBef>
                        <a:spcAft>
                          <a:spcPts val="0"/>
                        </a:spcAft>
                        <a:buNone/>
                      </a:pPr>
                      <a:r>
                        <a:rPr lang="en-US" sz="1600" b="0" u="none" strike="noStrike" cap="none">
                          <a:latin typeface="Arial"/>
                          <a:ea typeface="Arial"/>
                          <a:cs typeface="Arial"/>
                          <a:sym typeface="Arial"/>
                        </a:rPr>
                        <a:t>Temporary Waivers for Dual Credit Students (minimum scores listed)</a:t>
                      </a:r>
                      <a:endParaRPr/>
                    </a:p>
                  </a:txBody>
                  <a:tcPr marL="68575" marR="6857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91300">
                <a:tc>
                  <a:txBody>
                    <a:bodyPr/>
                    <a:lstStyle/>
                    <a:p>
                      <a:pPr marL="0" marR="0" lvl="0" indent="0" algn="ctr" rtl="0">
                        <a:lnSpc>
                          <a:spcPct val="107000"/>
                        </a:lnSpc>
                        <a:spcBef>
                          <a:spcPts val="0"/>
                        </a:spcBef>
                        <a:spcAft>
                          <a:spcPts val="0"/>
                        </a:spcAft>
                        <a:buNone/>
                      </a:pPr>
                      <a:r>
                        <a:rPr lang="en-US" sz="1600" b="0" u="none" strike="noStrike" cap="none">
                          <a:solidFill>
                            <a:schemeClr val="lt1"/>
                          </a:solidFill>
                          <a:latin typeface="Arial"/>
                          <a:ea typeface="Arial"/>
                          <a:cs typeface="Arial"/>
                          <a:sym typeface="Arial"/>
                        </a:rPr>
                        <a:t>Test</a:t>
                      </a:r>
                      <a:endParaRPr/>
                    </a:p>
                  </a:txBody>
                  <a:tcPr marL="68575" marR="68575" marT="0" marB="0" anchor="ctr">
                    <a:solidFill>
                      <a:srgbClr val="31859B"/>
                    </a:solidFill>
                  </a:tcPr>
                </a:tc>
                <a:tc>
                  <a:txBody>
                    <a:bodyPr/>
                    <a:lstStyle/>
                    <a:p>
                      <a:pPr marL="0" marR="0" lvl="0" indent="0" algn="ctr" rtl="0">
                        <a:lnSpc>
                          <a:spcPct val="107000"/>
                        </a:lnSpc>
                        <a:spcBef>
                          <a:spcPts val="0"/>
                        </a:spcBef>
                        <a:spcAft>
                          <a:spcPts val="0"/>
                        </a:spcAft>
                        <a:buNone/>
                      </a:pPr>
                      <a:endParaRPr sz="1600" b="0" u="none" strike="noStrike" cap="none">
                        <a:solidFill>
                          <a:schemeClr val="lt1"/>
                        </a:solidFill>
                        <a:latin typeface="Arial"/>
                        <a:ea typeface="Arial"/>
                        <a:cs typeface="Arial"/>
                        <a:sym typeface="Arial"/>
                      </a:endParaRPr>
                    </a:p>
                    <a:p>
                      <a:pPr marL="0" marR="0" lvl="0" indent="0" algn="ctr" rtl="0">
                        <a:lnSpc>
                          <a:spcPct val="107000"/>
                        </a:lnSpc>
                        <a:spcBef>
                          <a:spcPts val="0"/>
                        </a:spcBef>
                        <a:spcAft>
                          <a:spcPts val="0"/>
                        </a:spcAft>
                        <a:buNone/>
                      </a:pPr>
                      <a:r>
                        <a:rPr lang="en-US" sz="1600" b="0" u="none" strike="noStrike" cap="none">
                          <a:solidFill>
                            <a:schemeClr val="lt1"/>
                          </a:solidFill>
                          <a:latin typeface="Arial"/>
                          <a:ea typeface="Arial"/>
                          <a:cs typeface="Arial"/>
                          <a:sym typeface="Arial"/>
                        </a:rPr>
                        <a:t>Combined/Composite</a:t>
                      </a:r>
                      <a:br>
                        <a:rPr lang="en-US" sz="1600" b="0" u="none" strike="noStrike" cap="none">
                          <a:solidFill>
                            <a:schemeClr val="lt1"/>
                          </a:solidFill>
                          <a:latin typeface="Arial"/>
                          <a:ea typeface="Arial"/>
                          <a:cs typeface="Arial"/>
                          <a:sym typeface="Arial"/>
                        </a:rPr>
                      </a:br>
                      <a:r>
                        <a:rPr lang="en-US" sz="1600" b="0" u="none" strike="noStrike" cap="none">
                          <a:solidFill>
                            <a:schemeClr val="lt1"/>
                          </a:solidFill>
                          <a:latin typeface="Arial"/>
                          <a:ea typeface="Arial"/>
                          <a:cs typeface="Arial"/>
                          <a:sym typeface="Arial"/>
                        </a:rPr>
                        <a:t>Requirement</a:t>
                      </a:r>
                      <a:endParaRPr/>
                    </a:p>
                  </a:txBody>
                  <a:tcPr marL="68575" marR="68575" marT="0" marB="0" anchor="ctr">
                    <a:solidFill>
                      <a:srgbClr val="31859B"/>
                    </a:solidFill>
                  </a:tcPr>
                </a:tc>
                <a:tc>
                  <a:txBody>
                    <a:bodyPr/>
                    <a:lstStyle/>
                    <a:p>
                      <a:pPr marL="0" marR="0" lvl="0" indent="0" algn="ctr" rtl="0">
                        <a:lnSpc>
                          <a:spcPct val="107000"/>
                        </a:lnSpc>
                        <a:spcBef>
                          <a:spcPts val="0"/>
                        </a:spcBef>
                        <a:spcAft>
                          <a:spcPts val="0"/>
                        </a:spcAft>
                        <a:buNone/>
                      </a:pPr>
                      <a:endParaRPr sz="1600" b="0" u="none" strike="noStrike" cap="none">
                        <a:solidFill>
                          <a:schemeClr val="lt1"/>
                        </a:solidFill>
                        <a:latin typeface="Arial"/>
                        <a:ea typeface="Arial"/>
                        <a:cs typeface="Arial"/>
                        <a:sym typeface="Arial"/>
                      </a:endParaRPr>
                    </a:p>
                    <a:p>
                      <a:pPr marL="0" marR="0" lvl="0" indent="0" algn="ctr" rtl="0">
                        <a:lnSpc>
                          <a:spcPct val="107000"/>
                        </a:lnSpc>
                        <a:spcBef>
                          <a:spcPts val="0"/>
                        </a:spcBef>
                        <a:spcAft>
                          <a:spcPts val="0"/>
                        </a:spcAft>
                        <a:buNone/>
                      </a:pPr>
                      <a:r>
                        <a:rPr lang="en-US" sz="1600" b="0" u="none" strike="noStrike" cap="none">
                          <a:solidFill>
                            <a:schemeClr val="lt1"/>
                          </a:solidFill>
                          <a:latin typeface="Arial"/>
                          <a:ea typeface="Arial"/>
                          <a:cs typeface="Arial"/>
                          <a:sym typeface="Arial"/>
                        </a:rPr>
                        <a:t>Waives TSI Reading and Writing</a:t>
                      </a:r>
                      <a:endParaRPr/>
                    </a:p>
                  </a:txBody>
                  <a:tcPr marL="68575" marR="68575" marT="0" marB="0" anchor="ctr">
                    <a:solidFill>
                      <a:srgbClr val="31859B"/>
                    </a:solidFill>
                  </a:tcPr>
                </a:tc>
                <a:tc>
                  <a:txBody>
                    <a:bodyPr/>
                    <a:lstStyle/>
                    <a:p>
                      <a:pPr marL="0" marR="0" lvl="0" indent="0" algn="ctr" rtl="0">
                        <a:lnSpc>
                          <a:spcPct val="107000"/>
                        </a:lnSpc>
                        <a:spcBef>
                          <a:spcPts val="0"/>
                        </a:spcBef>
                        <a:spcAft>
                          <a:spcPts val="0"/>
                        </a:spcAft>
                        <a:buNone/>
                      </a:pPr>
                      <a:endParaRPr sz="1600" b="0" u="none" strike="noStrike" cap="none">
                        <a:solidFill>
                          <a:schemeClr val="lt1"/>
                        </a:solidFill>
                        <a:latin typeface="Arial"/>
                        <a:ea typeface="Arial"/>
                        <a:cs typeface="Arial"/>
                        <a:sym typeface="Arial"/>
                      </a:endParaRPr>
                    </a:p>
                    <a:p>
                      <a:pPr marL="0" marR="0" lvl="0" indent="0" algn="ctr" rtl="0">
                        <a:lnSpc>
                          <a:spcPct val="107000"/>
                        </a:lnSpc>
                        <a:spcBef>
                          <a:spcPts val="0"/>
                        </a:spcBef>
                        <a:spcAft>
                          <a:spcPts val="0"/>
                        </a:spcAft>
                        <a:buNone/>
                      </a:pPr>
                      <a:r>
                        <a:rPr lang="en-US" sz="1600" b="0" u="none" strike="noStrike" cap="none">
                          <a:solidFill>
                            <a:schemeClr val="lt1"/>
                          </a:solidFill>
                          <a:latin typeface="Arial"/>
                          <a:ea typeface="Arial"/>
                          <a:cs typeface="Arial"/>
                          <a:sym typeface="Arial"/>
                        </a:rPr>
                        <a:t>Waives TSI </a:t>
                      </a:r>
                      <a:br>
                        <a:rPr lang="en-US" sz="1600" b="0" u="none" strike="noStrike" cap="none">
                          <a:solidFill>
                            <a:schemeClr val="lt1"/>
                          </a:solidFill>
                          <a:latin typeface="Arial"/>
                          <a:ea typeface="Arial"/>
                          <a:cs typeface="Arial"/>
                          <a:sym typeface="Arial"/>
                        </a:rPr>
                      </a:br>
                      <a:r>
                        <a:rPr lang="en-US" sz="1600" b="0" u="none" strike="noStrike" cap="none">
                          <a:solidFill>
                            <a:schemeClr val="lt1"/>
                          </a:solidFill>
                          <a:latin typeface="Arial"/>
                          <a:ea typeface="Arial"/>
                          <a:cs typeface="Arial"/>
                          <a:sym typeface="Arial"/>
                        </a:rPr>
                        <a:t>Math</a:t>
                      </a:r>
                      <a:endParaRPr/>
                    </a:p>
                  </a:txBody>
                  <a:tcPr marL="68575" marR="68575" marT="0" marB="0" anchor="ctr">
                    <a:solidFill>
                      <a:srgbClr val="31859B"/>
                    </a:solidFill>
                  </a:tcPr>
                </a:tc>
                <a:extLst>
                  <a:ext uri="{0D108BD9-81ED-4DB2-BD59-A6C34878D82A}">
                    <a16:rowId xmlns:a16="http://schemas.microsoft.com/office/drawing/2014/main" val="10001"/>
                  </a:ext>
                </a:extLst>
              </a:tr>
              <a:tr h="881450">
                <a:tc>
                  <a:txBody>
                    <a:bodyPr/>
                    <a:lstStyle/>
                    <a:p>
                      <a:pPr marL="0" marR="0" lvl="0" indent="0" algn="ctr" rtl="0">
                        <a:lnSpc>
                          <a:spcPct val="107000"/>
                        </a:lnSpc>
                        <a:spcBef>
                          <a:spcPts val="0"/>
                        </a:spcBef>
                        <a:spcAft>
                          <a:spcPts val="0"/>
                        </a:spcAft>
                        <a:buNone/>
                      </a:pPr>
                      <a:r>
                        <a:rPr lang="en-US" sz="1600" b="0" u="none" strike="noStrike" cap="none">
                          <a:latin typeface="Arial"/>
                          <a:ea typeface="Arial"/>
                          <a:cs typeface="Arial"/>
                          <a:sym typeface="Arial"/>
                        </a:rPr>
                        <a:t>ACT-Aspire</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600" b="0" u="none" strike="noStrike" cap="none" dirty="0">
                          <a:latin typeface="Arial"/>
                          <a:ea typeface="Arial"/>
                          <a:cs typeface="Arial"/>
                          <a:sym typeface="Arial"/>
                        </a:rPr>
                        <a:t>N/A</a:t>
                      </a:r>
                      <a:endParaRPr dirty="0"/>
                    </a:p>
                  </a:txBody>
                  <a:tcPr marL="68575" marR="68575" marT="0" marB="0" anchor="ctr"/>
                </a:tc>
                <a:tc>
                  <a:txBody>
                    <a:bodyPr/>
                    <a:lstStyle/>
                    <a:p>
                      <a:pPr marL="0" marR="0" lvl="0" indent="0" algn="ctr" rtl="0">
                        <a:lnSpc>
                          <a:spcPct val="107000"/>
                        </a:lnSpc>
                        <a:spcBef>
                          <a:spcPts val="0"/>
                        </a:spcBef>
                        <a:spcAft>
                          <a:spcPts val="0"/>
                        </a:spcAft>
                        <a:buNone/>
                      </a:pPr>
                      <a:r>
                        <a:rPr lang="en-US" sz="1600" b="0" u="none" strike="noStrike" cap="none">
                          <a:latin typeface="Arial"/>
                          <a:ea typeface="Arial"/>
                          <a:cs typeface="Arial"/>
                          <a:sym typeface="Arial"/>
                        </a:rPr>
                        <a:t>English:</a:t>
                      </a:r>
                      <a:br>
                        <a:rPr lang="en-US" sz="1600" b="0" u="none" strike="noStrike" cap="none">
                          <a:latin typeface="Arial"/>
                          <a:ea typeface="Arial"/>
                          <a:cs typeface="Arial"/>
                          <a:sym typeface="Arial"/>
                        </a:rPr>
                      </a:br>
                      <a:r>
                        <a:rPr lang="en-US" sz="1800" b="1" u="none" strike="noStrike" cap="none">
                          <a:latin typeface="Arial"/>
                          <a:ea typeface="Arial"/>
                          <a:cs typeface="Arial"/>
                          <a:sym typeface="Arial"/>
                        </a:rPr>
                        <a:t>435</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600" b="0" u="none" strike="noStrike" cap="none">
                          <a:latin typeface="Arial"/>
                          <a:ea typeface="Arial"/>
                          <a:cs typeface="Arial"/>
                          <a:sym typeface="Arial"/>
                        </a:rPr>
                        <a:t>Math:</a:t>
                      </a:r>
                      <a:br>
                        <a:rPr lang="en-US" sz="1600" b="0" u="none" strike="noStrike" cap="none">
                          <a:latin typeface="Arial"/>
                          <a:ea typeface="Arial"/>
                          <a:cs typeface="Arial"/>
                          <a:sym typeface="Arial"/>
                        </a:rPr>
                      </a:br>
                      <a:r>
                        <a:rPr lang="en-US" sz="1800" b="1" u="none" strike="noStrike" cap="none">
                          <a:latin typeface="Arial"/>
                          <a:ea typeface="Arial"/>
                          <a:cs typeface="Arial"/>
                          <a:sym typeface="Arial"/>
                        </a:rPr>
                        <a:t>431</a:t>
                      </a:r>
                      <a:endParaRPr/>
                    </a:p>
                  </a:txBody>
                  <a:tcPr marL="68575" marR="68575" marT="0" marB="0" anchor="ctr"/>
                </a:tc>
                <a:extLst>
                  <a:ext uri="{0D108BD9-81ED-4DB2-BD59-A6C34878D82A}">
                    <a16:rowId xmlns:a16="http://schemas.microsoft.com/office/drawing/2014/main" val="10002"/>
                  </a:ext>
                </a:extLst>
              </a:tr>
              <a:tr h="891300">
                <a:tc>
                  <a:txBody>
                    <a:bodyPr/>
                    <a:lstStyle/>
                    <a:p>
                      <a:pPr marL="0" marR="0" lvl="0" indent="0" algn="ctr" rtl="0">
                        <a:lnSpc>
                          <a:spcPct val="107000"/>
                        </a:lnSpc>
                        <a:spcBef>
                          <a:spcPts val="0"/>
                        </a:spcBef>
                        <a:spcAft>
                          <a:spcPts val="0"/>
                        </a:spcAft>
                        <a:buNone/>
                      </a:pPr>
                      <a:r>
                        <a:rPr lang="en-US" sz="1600" b="0" u="none" strike="noStrike" cap="none">
                          <a:latin typeface="Arial"/>
                          <a:ea typeface="Arial"/>
                          <a:cs typeface="Arial"/>
                          <a:sym typeface="Arial"/>
                        </a:rPr>
                        <a:t>PSAT </a:t>
                      </a:r>
                      <a:r>
                        <a:rPr lang="en-US" sz="1400" b="0" u="none" strike="noStrike" cap="none">
                          <a:latin typeface="Arial"/>
                          <a:ea typeface="Arial"/>
                          <a:cs typeface="Arial"/>
                          <a:sym typeface="Arial"/>
                        </a:rPr>
                        <a:t>(After Oct. 2015)</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600" b="0" u="none" strike="noStrike" cap="none">
                          <a:latin typeface="Arial"/>
                          <a:ea typeface="Arial"/>
                          <a:cs typeface="Arial"/>
                          <a:sym typeface="Arial"/>
                        </a:rPr>
                        <a:t>N/A</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600" b="0" u="none" strike="noStrike" cap="none">
                          <a:latin typeface="Arial"/>
                          <a:ea typeface="Arial"/>
                          <a:cs typeface="Arial"/>
                          <a:sym typeface="Arial"/>
                        </a:rPr>
                        <a:t>Evidenced Based Reading/Writing:</a:t>
                      </a:r>
                      <a:endParaRPr/>
                    </a:p>
                    <a:p>
                      <a:pPr marL="0" marR="0" lvl="0" indent="0" algn="ctr" rtl="0">
                        <a:lnSpc>
                          <a:spcPct val="107000"/>
                        </a:lnSpc>
                        <a:spcBef>
                          <a:spcPts val="0"/>
                        </a:spcBef>
                        <a:spcAft>
                          <a:spcPts val="0"/>
                        </a:spcAft>
                        <a:buNone/>
                      </a:pPr>
                      <a:r>
                        <a:rPr lang="en-US" sz="1800" b="1" u="none" strike="noStrike" cap="none">
                          <a:latin typeface="Arial"/>
                          <a:ea typeface="Arial"/>
                          <a:cs typeface="Arial"/>
                          <a:sym typeface="Arial"/>
                        </a:rPr>
                        <a:t>460</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600" b="0" u="none" strike="noStrike" cap="none">
                          <a:latin typeface="Arial"/>
                          <a:ea typeface="Arial"/>
                          <a:cs typeface="Arial"/>
                          <a:sym typeface="Arial"/>
                        </a:rPr>
                        <a:t>Math: </a:t>
                      </a:r>
                      <a:br>
                        <a:rPr lang="en-US" sz="1600" b="0" u="none" strike="noStrike" cap="none">
                          <a:latin typeface="Arial"/>
                          <a:ea typeface="Arial"/>
                          <a:cs typeface="Arial"/>
                          <a:sym typeface="Arial"/>
                        </a:rPr>
                      </a:br>
                      <a:r>
                        <a:rPr lang="en-US" sz="1800" b="1" u="none" strike="noStrike" cap="none">
                          <a:latin typeface="Arial"/>
                          <a:ea typeface="Arial"/>
                          <a:cs typeface="Arial"/>
                          <a:sym typeface="Arial"/>
                        </a:rPr>
                        <a:t>510</a:t>
                      </a:r>
                      <a:endParaRPr/>
                    </a:p>
                  </a:txBody>
                  <a:tcPr marL="68575" marR="68575" marT="0" marB="0" anchor="ctr"/>
                </a:tc>
                <a:extLst>
                  <a:ext uri="{0D108BD9-81ED-4DB2-BD59-A6C34878D82A}">
                    <a16:rowId xmlns:a16="http://schemas.microsoft.com/office/drawing/2014/main" val="10003"/>
                  </a:ext>
                </a:extLst>
              </a:tr>
              <a:tr h="1193875">
                <a:tc>
                  <a:txBody>
                    <a:bodyPr/>
                    <a:lstStyle/>
                    <a:p>
                      <a:pPr marL="0" marR="0" lvl="0" indent="0" algn="ctr" rtl="0">
                        <a:lnSpc>
                          <a:spcPct val="107000"/>
                        </a:lnSpc>
                        <a:spcBef>
                          <a:spcPts val="0"/>
                        </a:spcBef>
                        <a:spcAft>
                          <a:spcPts val="0"/>
                        </a:spcAft>
                        <a:buNone/>
                      </a:pPr>
                      <a:r>
                        <a:rPr lang="en-US" sz="1600" b="0" u="none" strike="noStrike" cap="none">
                          <a:latin typeface="Arial"/>
                          <a:ea typeface="Arial"/>
                          <a:cs typeface="Arial"/>
                          <a:sym typeface="Arial"/>
                        </a:rPr>
                        <a:t>STAAR</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600" b="0" u="none" strike="noStrike" cap="none">
                          <a:latin typeface="Arial"/>
                          <a:ea typeface="Arial"/>
                          <a:cs typeface="Arial"/>
                          <a:sym typeface="Arial"/>
                        </a:rPr>
                        <a:t>N/A</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600" b="0" u="none" strike="noStrike" cap="none">
                          <a:latin typeface="Arial"/>
                          <a:ea typeface="Arial"/>
                          <a:cs typeface="Arial"/>
                          <a:sym typeface="Arial"/>
                        </a:rPr>
                        <a:t>English II:</a:t>
                      </a:r>
                      <a:br>
                        <a:rPr lang="en-US" sz="1600" b="0" u="none" strike="noStrike" cap="none">
                          <a:latin typeface="Arial"/>
                          <a:ea typeface="Arial"/>
                          <a:cs typeface="Arial"/>
                          <a:sym typeface="Arial"/>
                        </a:rPr>
                      </a:br>
                      <a:r>
                        <a:rPr lang="en-US" sz="1800" b="1" u="none" strike="noStrike" cap="none">
                          <a:latin typeface="Arial"/>
                          <a:ea typeface="Arial"/>
                          <a:cs typeface="Arial"/>
                          <a:sym typeface="Arial"/>
                        </a:rPr>
                        <a:t>4000</a:t>
                      </a:r>
                      <a:endParaRPr/>
                    </a:p>
                  </a:txBody>
                  <a:tcPr marL="68575" marR="68575" marT="0" marB="0" anchor="ctr"/>
                </a:tc>
                <a:tc>
                  <a:txBody>
                    <a:bodyPr/>
                    <a:lstStyle/>
                    <a:p>
                      <a:pPr marL="0" marR="0" lvl="0" indent="0" algn="ctr" rtl="0">
                        <a:lnSpc>
                          <a:spcPct val="107000"/>
                        </a:lnSpc>
                        <a:spcBef>
                          <a:spcPts val="0"/>
                        </a:spcBef>
                        <a:spcAft>
                          <a:spcPts val="0"/>
                        </a:spcAft>
                        <a:buNone/>
                      </a:pPr>
                      <a:r>
                        <a:rPr lang="en-US" sz="1600" b="0" u="none" strike="noStrike" cap="none" dirty="0">
                          <a:latin typeface="Arial"/>
                          <a:ea typeface="Arial"/>
                          <a:cs typeface="Arial"/>
                          <a:sym typeface="Arial"/>
                        </a:rPr>
                        <a:t>Algebra I:</a:t>
                      </a:r>
                      <a:br>
                        <a:rPr lang="en-US" sz="1600" b="0" u="none" strike="noStrike" cap="none" dirty="0">
                          <a:latin typeface="Arial"/>
                          <a:ea typeface="Arial"/>
                          <a:cs typeface="Arial"/>
                          <a:sym typeface="Arial"/>
                        </a:rPr>
                      </a:br>
                      <a:r>
                        <a:rPr lang="en-US" sz="1800" b="1" u="none" strike="noStrike" cap="none" dirty="0">
                          <a:latin typeface="Arial"/>
                          <a:ea typeface="Arial"/>
                          <a:cs typeface="Arial"/>
                          <a:sym typeface="Arial"/>
                        </a:rPr>
                        <a:t>4000</a:t>
                      </a:r>
                      <a:r>
                        <a:rPr lang="en-US" sz="1600" b="0" u="none" strike="noStrike" cap="none" dirty="0">
                          <a:latin typeface="Arial"/>
                          <a:ea typeface="Arial"/>
                          <a:cs typeface="Arial"/>
                          <a:sym typeface="Arial"/>
                        </a:rPr>
                        <a:t> </a:t>
                      </a:r>
                      <a:r>
                        <a:rPr lang="en-US" sz="1600" b="0" u="sng" strike="noStrike" cap="none" dirty="0">
                          <a:latin typeface="Arial"/>
                          <a:ea typeface="Arial"/>
                          <a:cs typeface="Arial"/>
                          <a:sym typeface="Arial"/>
                        </a:rPr>
                        <a:t>and</a:t>
                      </a:r>
                      <a:r>
                        <a:rPr lang="en-US" sz="1600" b="0" u="none" strike="noStrike" cap="none" dirty="0">
                          <a:latin typeface="Arial"/>
                          <a:ea typeface="Arial"/>
                          <a:cs typeface="Arial"/>
                          <a:sym typeface="Arial"/>
                        </a:rPr>
                        <a:t> at least</a:t>
                      </a:r>
                      <a:br>
                        <a:rPr lang="en-US" sz="1600" b="0" u="none" strike="noStrike" cap="none" dirty="0">
                          <a:latin typeface="Arial"/>
                          <a:ea typeface="Arial"/>
                          <a:cs typeface="Arial"/>
                          <a:sym typeface="Arial"/>
                        </a:rPr>
                      </a:br>
                      <a:r>
                        <a:rPr lang="en-US" sz="1600" b="0" u="none" strike="noStrike" cap="none" dirty="0">
                          <a:latin typeface="Arial"/>
                          <a:ea typeface="Arial"/>
                          <a:cs typeface="Arial"/>
                          <a:sym typeface="Arial"/>
                        </a:rPr>
                        <a:t>a final grade of </a:t>
                      </a:r>
                      <a:br>
                        <a:rPr lang="en-US" sz="1600" b="0" u="none" strike="noStrike" cap="none" dirty="0">
                          <a:latin typeface="Arial"/>
                          <a:ea typeface="Arial"/>
                          <a:cs typeface="Arial"/>
                          <a:sym typeface="Arial"/>
                        </a:rPr>
                      </a:br>
                      <a:r>
                        <a:rPr lang="en-US" sz="1800" b="1" u="none" strike="noStrike" cap="none" dirty="0">
                          <a:latin typeface="Arial"/>
                          <a:ea typeface="Arial"/>
                          <a:cs typeface="Arial"/>
                          <a:sym typeface="Arial"/>
                        </a:rPr>
                        <a:t>70</a:t>
                      </a:r>
                      <a:r>
                        <a:rPr lang="en-US" sz="1600" b="0" u="none" strike="noStrike" cap="none" dirty="0">
                          <a:latin typeface="Arial"/>
                          <a:ea typeface="Arial"/>
                          <a:cs typeface="Arial"/>
                          <a:sym typeface="Arial"/>
                        </a:rPr>
                        <a:t>% in Algebra 2</a:t>
                      </a:r>
                      <a:endParaRPr sz="1600" b="0" u="none" strike="noStrike" cap="none" dirty="0">
                        <a:latin typeface="Arial"/>
                        <a:ea typeface="Arial"/>
                        <a:cs typeface="Arial"/>
                        <a:sym typeface="Arial"/>
                      </a:endParaRPr>
                    </a:p>
                  </a:txBody>
                  <a:tcPr marL="68575" marR="68575" marT="0" marB="0" anchor="ctr"/>
                </a:tc>
                <a:extLst>
                  <a:ext uri="{0D108BD9-81ED-4DB2-BD59-A6C34878D82A}">
                    <a16:rowId xmlns:a16="http://schemas.microsoft.com/office/drawing/2014/main" val="10004"/>
                  </a:ext>
                </a:extLst>
              </a:tr>
            </a:tbl>
          </a:graphicData>
        </a:graphic>
      </p:graphicFrame>
      <p:pic>
        <p:nvPicPr>
          <p:cNvPr id="575" name="Google Shape;575;p24"/>
          <p:cNvPicPr preferRelativeResize="0"/>
          <p:nvPr/>
        </p:nvPicPr>
        <p:blipFill rotWithShape="1">
          <a:blip r:embed="rId3">
            <a:alphaModFix/>
          </a:blip>
          <a:srcRect/>
          <a:stretch/>
        </p:blipFill>
        <p:spPr>
          <a:xfrm>
            <a:off x="11277600" y="6156086"/>
            <a:ext cx="695060" cy="54951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E3F8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67C0F8-E13B-4433-BA66-9DBC9B837322}"/>
              </a:ext>
            </a:extLst>
          </p:cNvPr>
          <p:cNvSpPr/>
          <p:nvPr/>
        </p:nvSpPr>
        <p:spPr>
          <a:xfrm>
            <a:off x="-1" y="13647"/>
            <a:ext cx="914400" cy="68443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2212041" y="313038"/>
            <a:ext cx="8229600" cy="1143000"/>
          </a:xfrm>
        </p:spPr>
        <p:txBody>
          <a:bodyPr>
            <a:normAutofit/>
          </a:bodyPr>
          <a:lstStyle/>
          <a:p>
            <a:r>
              <a:rPr lang="en-US" sz="5400" b="1" dirty="0">
                <a:solidFill>
                  <a:schemeClr val="tx1">
                    <a:lumMod val="95000"/>
                  </a:schemeClr>
                </a:solidFill>
                <a:latin typeface="Trebuchet MS" panose="020B0603020202020204" pitchFamily="34" charset="0"/>
                <a:ea typeface="Adobe Gothic Std B" panose="020B0800000000000000" pitchFamily="34" charset="-128"/>
              </a:rPr>
              <a:t>TSI Waivers</a:t>
            </a:r>
          </a:p>
        </p:txBody>
      </p:sp>
      <p:sp>
        <p:nvSpPr>
          <p:cNvPr id="5" name="Content Placeholder 5"/>
          <p:cNvSpPr>
            <a:spLocks noGrp="1"/>
          </p:cNvSpPr>
          <p:nvPr>
            <p:ph idx="1"/>
          </p:nvPr>
        </p:nvSpPr>
        <p:spPr>
          <a:xfrm>
            <a:off x="1295400" y="2209800"/>
            <a:ext cx="10062882" cy="2994500"/>
          </a:xfrm>
        </p:spPr>
        <p:txBody>
          <a:bodyPr>
            <a:normAutofit fontScale="92500" lnSpcReduction="10000"/>
          </a:bodyPr>
          <a:lstStyle/>
          <a:p>
            <a:pPr marL="0" indent="0" algn="ctr">
              <a:buNone/>
            </a:pPr>
            <a:r>
              <a:rPr lang="en-US" sz="3000" b="1" u="sng" dirty="0">
                <a:solidFill>
                  <a:schemeClr val="tx1">
                    <a:lumMod val="95000"/>
                  </a:schemeClr>
                </a:solidFill>
                <a:latin typeface="Candara" panose="020E0502030303020204" pitchFamily="34" charset="0"/>
                <a:ea typeface="Adobe Gothic Std B" panose="020B0800000000000000" pitchFamily="34" charset="-128"/>
                <a:cs typeface="Arial" panose="020B0604020202020204" pitchFamily="34" charset="0"/>
              </a:rPr>
              <a:t>Scores must be reported on the HS permission form by the home school administrator. Please provide an attached copy of an unofficial score report and HS transcript (for Algebra 2 grade) for score verification.</a:t>
            </a:r>
            <a:endParaRPr lang="en-US" sz="3000" b="1" dirty="0">
              <a:solidFill>
                <a:schemeClr val="tx1">
                  <a:lumMod val="95000"/>
                </a:schemeClr>
              </a:solidFill>
              <a:latin typeface="Candara" panose="020E0502030303020204" pitchFamily="34" charset="0"/>
              <a:ea typeface="Adobe Gothic Std B" panose="020B0800000000000000" pitchFamily="34" charset="-128"/>
              <a:cs typeface="Arial" panose="020B0604020202020204" pitchFamily="34" charset="0"/>
            </a:endParaRPr>
          </a:p>
          <a:p>
            <a:pPr marL="0" indent="0" algn="ctr">
              <a:buNone/>
            </a:pPr>
            <a:endParaRPr lang="en-US" sz="3000" b="1" dirty="0">
              <a:solidFill>
                <a:schemeClr val="tx1">
                  <a:lumMod val="95000"/>
                </a:schemeClr>
              </a:solidFill>
              <a:latin typeface="Candara" panose="020E0502030303020204" pitchFamily="34" charset="0"/>
              <a:ea typeface="Adobe Gothic Std B" panose="020B0800000000000000" pitchFamily="34" charset="-128"/>
              <a:cs typeface="Arial" panose="020B0604020202020204" pitchFamily="34" charset="0"/>
            </a:endParaRPr>
          </a:p>
          <a:p>
            <a:pPr marL="0" indent="0" algn="ctr">
              <a:buNone/>
            </a:pPr>
            <a:r>
              <a:rPr lang="en-US" sz="3000" dirty="0">
                <a:solidFill>
                  <a:schemeClr val="tx1">
                    <a:lumMod val="95000"/>
                  </a:schemeClr>
                </a:solidFill>
                <a:latin typeface="Candara" panose="020E0502030303020204" pitchFamily="34" charset="0"/>
                <a:ea typeface="Adobe Gothic Std B" panose="020B0800000000000000" pitchFamily="34" charset="-128"/>
                <a:cs typeface="Arial" panose="020B0604020202020204" pitchFamily="34" charset="0"/>
              </a:rPr>
              <a:t>For more information on waivers, please review the Collin College New Student Checklist or visit </a:t>
            </a:r>
            <a:r>
              <a:rPr lang="en-US" sz="3000" u="sng" dirty="0">
                <a:latin typeface="Candara" panose="020E0502030303020204" pitchFamily="34" charset="0"/>
                <a:ea typeface="Adobe Gothic Std B" panose="020B0800000000000000" pitchFamily="34" charset="-128"/>
                <a:cs typeface="Arial" panose="020B0604020202020204" pitchFamily="34" charset="0"/>
              </a:rPr>
              <a:t>www.collin.edu/express/dualcredit</a:t>
            </a:r>
            <a:r>
              <a:rPr lang="en-US" sz="3000" dirty="0">
                <a:latin typeface="Candara" panose="020E0502030303020204" pitchFamily="34" charset="0"/>
                <a:ea typeface="Adobe Gothic Std B" panose="020B0800000000000000" pitchFamily="34" charset="-128"/>
                <a:cs typeface="Arial" panose="020B0604020202020204" pitchFamily="34" charset="0"/>
              </a:rPr>
              <a:t>.</a:t>
            </a:r>
          </a:p>
          <a:p>
            <a:pPr marL="0" indent="0" algn="ctr">
              <a:buNone/>
            </a:pPr>
            <a:endParaRPr lang="en-US" sz="2800" dirty="0">
              <a:solidFill>
                <a:schemeClr val="tx1">
                  <a:lumMod val="95000"/>
                </a:schemeClr>
              </a:solidFill>
              <a:latin typeface="Adobe Gothic Std B" panose="020B0800000000000000" pitchFamily="34" charset="-128"/>
              <a:ea typeface="Adobe Gothic Std B" panose="020B0800000000000000" pitchFamily="34" charset="-128"/>
              <a:cs typeface="Arial" panose="020B0604020202020204" pitchFamily="34" charset="0"/>
            </a:endParaRPr>
          </a:p>
          <a:p>
            <a:pPr marL="0" indent="0">
              <a:buNone/>
            </a:pPr>
            <a:endParaRPr lang="en-US" sz="2200" dirty="0"/>
          </a:p>
        </p:txBody>
      </p:sp>
      <p:sp>
        <p:nvSpPr>
          <p:cNvPr id="8" name="Rectangle 7">
            <a:extLst>
              <a:ext uri="{FF2B5EF4-FFF2-40B4-BE49-F238E27FC236}">
                <a16:creationId xmlns:a16="http://schemas.microsoft.com/office/drawing/2014/main" id="{BAA1C9C5-901E-4904-99DA-00085A77F4E9}"/>
              </a:ext>
            </a:extLst>
          </p:cNvPr>
          <p:cNvSpPr/>
          <p:nvPr/>
        </p:nvSpPr>
        <p:spPr>
          <a:xfrm>
            <a:off x="914399" y="1447800"/>
            <a:ext cx="11277601" cy="388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pic>
        <p:nvPicPr>
          <p:cNvPr id="7" name="Google Shape;575;p24">
            <a:extLst>
              <a:ext uri="{FF2B5EF4-FFF2-40B4-BE49-F238E27FC236}">
                <a16:creationId xmlns:a16="http://schemas.microsoft.com/office/drawing/2014/main" id="{CB5D582B-4044-413A-878F-F2B2DC3F708B}"/>
              </a:ext>
            </a:extLst>
          </p:cNvPr>
          <p:cNvPicPr preferRelativeResize="0"/>
          <p:nvPr/>
        </p:nvPicPr>
        <p:blipFill rotWithShape="1">
          <a:blip r:embed="rId3">
            <a:alphaModFix/>
          </a:blip>
          <a:srcRect/>
          <a:stretch/>
        </p:blipFill>
        <p:spPr>
          <a:xfrm>
            <a:off x="11277600" y="6156086"/>
            <a:ext cx="695060" cy="549514"/>
          </a:xfrm>
          <a:prstGeom prst="rect">
            <a:avLst/>
          </a:prstGeom>
          <a:noFill/>
          <a:ln>
            <a:noFill/>
          </a:ln>
        </p:spPr>
      </p:pic>
    </p:spTree>
    <p:extLst>
      <p:ext uri="{BB962C8B-B14F-4D97-AF65-F5344CB8AC3E}">
        <p14:creationId xmlns:p14="http://schemas.microsoft.com/office/powerpoint/2010/main" val="3330829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26"/>
          <p:cNvSpPr txBox="1"/>
          <p:nvPr/>
        </p:nvSpPr>
        <p:spPr>
          <a:xfrm>
            <a:off x="0" y="228600"/>
            <a:ext cx="12192000" cy="11430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400"/>
              <a:buFont typeface="Trebuchet MS"/>
              <a:buNone/>
            </a:pPr>
            <a:r>
              <a:rPr lang="en-US" sz="4400" b="1" dirty="0">
                <a:solidFill>
                  <a:schemeClr val="lt1"/>
                </a:solidFill>
                <a:latin typeface="Trebuchet MS"/>
                <a:ea typeface="Trebuchet MS"/>
                <a:cs typeface="Trebuchet MS"/>
                <a:sym typeface="Trebuchet MS"/>
              </a:rPr>
              <a:t>TSI:  What Will I Need to Do?</a:t>
            </a:r>
            <a:endParaRPr dirty="0"/>
          </a:p>
        </p:txBody>
      </p:sp>
      <p:sp>
        <p:nvSpPr>
          <p:cNvPr id="597" name="Google Shape;597;p26"/>
          <p:cNvSpPr txBox="1"/>
          <p:nvPr/>
        </p:nvSpPr>
        <p:spPr>
          <a:xfrm>
            <a:off x="476250" y="1600200"/>
            <a:ext cx="11239500" cy="4953000"/>
          </a:xfrm>
          <a:prstGeom prst="rect">
            <a:avLst/>
          </a:prstGeom>
          <a:noFill/>
          <a:ln>
            <a:noFill/>
          </a:ln>
        </p:spPr>
        <p:txBody>
          <a:bodyPr spcFirstLastPara="1" wrap="square" lIns="91425" tIns="45700" rIns="91425" bIns="45700" anchor="t" anchorCtr="0">
            <a:normAutofit lnSpcReduction="10000"/>
          </a:bodyPr>
          <a:lstStyle/>
          <a:p>
            <a:pPr marL="342900" marR="0" lvl="0" indent="-342900" algn="l" rtl="0">
              <a:spcBef>
                <a:spcPts val="0"/>
              </a:spcBef>
              <a:spcAft>
                <a:spcPts val="0"/>
              </a:spcAft>
              <a:buClr>
                <a:schemeClr val="lt1"/>
              </a:buClr>
              <a:buSzPts val="2800"/>
              <a:buFont typeface="Arial"/>
              <a:buChar char="•"/>
            </a:pPr>
            <a:r>
              <a:rPr lang="en-US" sz="2800" dirty="0">
                <a:solidFill>
                  <a:schemeClr val="lt1"/>
                </a:solidFill>
                <a:latin typeface="Candara"/>
                <a:ea typeface="Candara"/>
                <a:cs typeface="Candara"/>
                <a:sym typeface="Candara"/>
              </a:rPr>
              <a:t>Complete </a:t>
            </a:r>
            <a:r>
              <a:rPr lang="en-US" sz="2800" b="1" dirty="0">
                <a:solidFill>
                  <a:schemeClr val="lt1"/>
                </a:solidFill>
                <a:latin typeface="Candara"/>
                <a:ea typeface="Candara"/>
                <a:cs typeface="Candara"/>
                <a:sym typeface="Candara"/>
              </a:rPr>
              <a:t>Pre-Assessment Activity (PAA) </a:t>
            </a:r>
            <a:r>
              <a:rPr lang="en-US" sz="2800" dirty="0">
                <a:solidFill>
                  <a:schemeClr val="lt1"/>
                </a:solidFill>
                <a:latin typeface="Candara"/>
                <a:ea typeface="Candara"/>
                <a:cs typeface="Candara"/>
                <a:sym typeface="Candara"/>
              </a:rPr>
              <a:t>and print the certificate of completion.</a:t>
            </a:r>
            <a:endParaRPr dirty="0"/>
          </a:p>
          <a:p>
            <a:pPr marL="342900" marR="0" lvl="0" indent="-342900" algn="l" rtl="0">
              <a:spcBef>
                <a:spcPts val="1160"/>
              </a:spcBef>
              <a:spcAft>
                <a:spcPts val="0"/>
              </a:spcAft>
              <a:buClr>
                <a:schemeClr val="lt1"/>
              </a:buClr>
              <a:buSzPts val="2800"/>
              <a:buFont typeface="Arial"/>
              <a:buChar char="•"/>
            </a:pPr>
            <a:r>
              <a:rPr lang="en-US" sz="2800" dirty="0">
                <a:solidFill>
                  <a:schemeClr val="lt1"/>
                </a:solidFill>
                <a:latin typeface="Candara"/>
                <a:ea typeface="Candara"/>
                <a:cs typeface="Candara"/>
                <a:sym typeface="Candara"/>
              </a:rPr>
              <a:t>Review email from </a:t>
            </a:r>
            <a:r>
              <a:rPr lang="en-US" sz="2800" u="sng" dirty="0">
                <a:solidFill>
                  <a:schemeClr val="lt1"/>
                </a:solidFill>
                <a:latin typeface="Candara"/>
                <a:ea typeface="Candara"/>
                <a:cs typeface="Candara"/>
                <a:sym typeface="Candara"/>
                <a:hlinkClick r:id="rId3">
                  <a:extLst>
                    <a:ext uri="{A12FA001-AC4F-418D-AE19-62706E023703}">
                      <ahyp:hlinkClr xmlns:ahyp="http://schemas.microsoft.com/office/drawing/2018/hyperlinkcolor" val="tx"/>
                    </a:ext>
                  </a:extLst>
                </a:hlinkClick>
              </a:rPr>
              <a:t>assessments@Collin.edu</a:t>
            </a:r>
            <a:r>
              <a:rPr lang="en-US" sz="2800" dirty="0">
                <a:solidFill>
                  <a:schemeClr val="lt1"/>
                </a:solidFill>
                <a:latin typeface="Candara"/>
                <a:ea typeface="Candara"/>
                <a:cs typeface="Candara"/>
                <a:sym typeface="Candara"/>
              </a:rPr>
              <a:t> regarding testing procedures.</a:t>
            </a:r>
            <a:endParaRPr dirty="0"/>
          </a:p>
          <a:p>
            <a:pPr marL="342900" marR="0" lvl="0" indent="-342900" algn="l" rtl="0">
              <a:spcBef>
                <a:spcPts val="1160"/>
              </a:spcBef>
              <a:spcAft>
                <a:spcPts val="0"/>
              </a:spcAft>
              <a:buClr>
                <a:schemeClr val="lt1"/>
              </a:buClr>
              <a:buSzPts val="2800"/>
              <a:buFont typeface="Arial"/>
              <a:buChar char="•"/>
            </a:pPr>
            <a:r>
              <a:rPr lang="en-US" sz="2800" dirty="0">
                <a:solidFill>
                  <a:schemeClr val="lt1"/>
                </a:solidFill>
                <a:latin typeface="Candara"/>
                <a:ea typeface="Candara"/>
                <a:cs typeface="Candara"/>
                <a:sym typeface="Candara"/>
              </a:rPr>
              <a:t>Pay at the cashier’s office or online. The cost is </a:t>
            </a:r>
            <a:r>
              <a:rPr lang="en-US" sz="2800" b="1" dirty="0">
                <a:solidFill>
                  <a:schemeClr val="lt1"/>
                </a:solidFill>
                <a:latin typeface="Candara"/>
                <a:ea typeface="Candara"/>
                <a:cs typeface="Candara"/>
                <a:sym typeface="Candara"/>
              </a:rPr>
              <a:t>$29. </a:t>
            </a:r>
            <a:endParaRPr dirty="0"/>
          </a:p>
          <a:p>
            <a:pPr marL="342900" marR="0" lvl="0" indent="-342900" algn="l" rtl="0">
              <a:spcBef>
                <a:spcPts val="1160"/>
              </a:spcBef>
              <a:spcAft>
                <a:spcPts val="0"/>
              </a:spcAft>
              <a:buClr>
                <a:schemeClr val="lt1"/>
              </a:buClr>
              <a:buSzPts val="2800"/>
              <a:buFont typeface="Arial"/>
              <a:buChar char="•"/>
            </a:pPr>
            <a:r>
              <a:rPr lang="en-US" sz="2800" dirty="0">
                <a:solidFill>
                  <a:schemeClr val="lt1"/>
                </a:solidFill>
                <a:latin typeface="Candara"/>
                <a:ea typeface="Candara"/>
                <a:cs typeface="Candara"/>
                <a:sym typeface="Candara"/>
              </a:rPr>
              <a:t>In-Person testing is available at any campus Testing Center by Appointment. </a:t>
            </a:r>
            <a:endParaRPr dirty="0"/>
          </a:p>
          <a:p>
            <a:pPr marL="342900" marR="0" lvl="0" indent="-342900" algn="l" rtl="0">
              <a:spcBef>
                <a:spcPts val="1160"/>
              </a:spcBef>
              <a:spcAft>
                <a:spcPts val="0"/>
              </a:spcAft>
              <a:buClr>
                <a:schemeClr val="lt1"/>
              </a:buClr>
              <a:buSzPts val="2800"/>
              <a:buFont typeface="Arial"/>
              <a:buChar char="•"/>
            </a:pPr>
            <a:r>
              <a:rPr lang="en-US" sz="2800" dirty="0">
                <a:solidFill>
                  <a:schemeClr val="lt1"/>
                </a:solidFill>
                <a:latin typeface="Candara"/>
                <a:ea typeface="Candara"/>
                <a:cs typeface="Candara"/>
                <a:sym typeface="Candara"/>
              </a:rPr>
              <a:t>Online testing is offered through a virtual testing platform. The current cost is $40.</a:t>
            </a:r>
            <a:endParaRPr dirty="0"/>
          </a:p>
          <a:p>
            <a:pPr marL="342900" marR="0" lvl="0" indent="-342900" algn="l" rtl="0">
              <a:spcBef>
                <a:spcPts val="1160"/>
              </a:spcBef>
              <a:spcAft>
                <a:spcPts val="0"/>
              </a:spcAft>
              <a:buClr>
                <a:schemeClr val="lt1"/>
              </a:buClr>
              <a:buSzPts val="2800"/>
              <a:buFont typeface="Arial"/>
              <a:buChar char="•"/>
            </a:pPr>
            <a:r>
              <a:rPr lang="en-US" sz="2800" dirty="0">
                <a:solidFill>
                  <a:schemeClr val="lt1"/>
                </a:solidFill>
                <a:latin typeface="Candara"/>
                <a:ea typeface="Candara"/>
                <a:cs typeface="Candara"/>
                <a:sym typeface="Candara"/>
              </a:rPr>
              <a:t>Visit our </a:t>
            </a:r>
            <a:r>
              <a:rPr lang="en-US" sz="2800" u="sng" dirty="0">
                <a:solidFill>
                  <a:schemeClr val="lt1"/>
                </a:solidFill>
                <a:latin typeface="Candara"/>
                <a:ea typeface="Candara"/>
                <a:cs typeface="Candara"/>
                <a:sym typeface="Candara"/>
                <a:hlinkClick r:id="rId4">
                  <a:extLst>
                    <a:ext uri="{A12FA001-AC4F-418D-AE19-62706E023703}">
                      <ahyp:hlinkClr xmlns:ahyp="http://schemas.microsoft.com/office/drawing/2018/hyperlinkcolor" val="tx"/>
                    </a:ext>
                  </a:extLst>
                </a:hlinkClick>
              </a:rPr>
              <a:t>TSI Testing webpage </a:t>
            </a:r>
            <a:r>
              <a:rPr lang="en-US" sz="2800" dirty="0">
                <a:solidFill>
                  <a:schemeClr val="lt1"/>
                </a:solidFill>
                <a:latin typeface="Candara"/>
                <a:ea typeface="Candara"/>
                <a:cs typeface="Candara"/>
                <a:sym typeface="Candara"/>
              </a:rPr>
              <a:t>on Collin’s website for more details.</a:t>
            </a:r>
            <a:endParaRPr dirty="0"/>
          </a:p>
        </p:txBody>
      </p:sp>
      <p:pic>
        <p:nvPicPr>
          <p:cNvPr id="598" name="Google Shape;598;p26"/>
          <p:cNvPicPr preferRelativeResize="0"/>
          <p:nvPr/>
        </p:nvPicPr>
        <p:blipFill rotWithShape="1">
          <a:blip r:embed="rId5">
            <a:alphaModFix/>
          </a:blip>
          <a:srcRect/>
          <a:stretch/>
        </p:blipFill>
        <p:spPr>
          <a:xfrm>
            <a:off x="11277600" y="6156086"/>
            <a:ext cx="695060" cy="54951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229600" cy="1143000"/>
          </a:xfrm>
        </p:spPr>
        <p:txBody>
          <a:bodyPr/>
          <a:lstStyle/>
          <a:p>
            <a:r>
              <a:rPr lang="en-US" sz="3800" b="1" dirty="0">
                <a:solidFill>
                  <a:schemeClr val="bg1"/>
                </a:solidFill>
                <a:latin typeface="Trebuchet MS" panose="020B0603020202020204" pitchFamily="34" charset="0"/>
                <a:ea typeface="Adobe Gothic Std B" panose="020B0800000000000000" pitchFamily="34" charset="-128"/>
              </a:rPr>
              <a:t>What if my TSI scores are low?</a:t>
            </a:r>
          </a:p>
        </p:txBody>
      </p:sp>
      <p:sp>
        <p:nvSpPr>
          <p:cNvPr id="3" name="Content Placeholder 2"/>
          <p:cNvSpPr>
            <a:spLocks noGrp="1"/>
          </p:cNvSpPr>
          <p:nvPr>
            <p:ph idx="1"/>
          </p:nvPr>
        </p:nvSpPr>
        <p:spPr>
          <a:xfrm>
            <a:off x="228600" y="1295400"/>
            <a:ext cx="6324600" cy="3840163"/>
          </a:xfrm>
        </p:spPr>
        <p:txBody>
          <a:bodyPr/>
          <a:lstStyle/>
          <a:p>
            <a:pPr eaLnBrk="1" hangingPunct="1">
              <a:buFontTx/>
              <a:buChar char="•"/>
            </a:pPr>
            <a:r>
              <a:rPr lang="en-US" sz="2000" dirty="0">
                <a:solidFill>
                  <a:schemeClr val="bg1"/>
                </a:solidFill>
                <a:latin typeface="Candara" panose="020E0502030303020204" pitchFamily="34" charset="0"/>
                <a:ea typeface="Adobe Gothic Std B" panose="020B0800000000000000" pitchFamily="34" charset="-128"/>
              </a:rPr>
              <a:t>The purpose of this assessment is to find out what level you should start your coursework.</a:t>
            </a:r>
          </a:p>
          <a:p>
            <a:pPr eaLnBrk="1" hangingPunct="1">
              <a:buFontTx/>
              <a:buChar char="•"/>
            </a:pPr>
            <a:endParaRPr lang="en-US" sz="2000" dirty="0">
              <a:solidFill>
                <a:schemeClr val="bg1"/>
              </a:solidFill>
              <a:latin typeface="Candara" panose="020E0502030303020204" pitchFamily="34" charset="0"/>
              <a:ea typeface="Adobe Gothic Std B" panose="020B0800000000000000" pitchFamily="34" charset="-128"/>
            </a:endParaRPr>
          </a:p>
          <a:p>
            <a:pPr eaLnBrk="1" hangingPunct="1">
              <a:buFontTx/>
              <a:buChar char="•"/>
            </a:pPr>
            <a:r>
              <a:rPr lang="en-US" sz="2000" dirty="0">
                <a:solidFill>
                  <a:schemeClr val="bg1"/>
                </a:solidFill>
                <a:latin typeface="Candara" panose="020E0502030303020204" pitchFamily="34" charset="0"/>
                <a:ea typeface="Adobe Gothic Std B" panose="020B0800000000000000" pitchFamily="34" charset="-128"/>
              </a:rPr>
              <a:t>You only need college level placement in the areas needed for your course (e.g. ENGL 1301 requires college level in reading and writing but not in math).</a:t>
            </a:r>
          </a:p>
          <a:p>
            <a:pPr eaLnBrk="1" hangingPunct="1"/>
            <a:endParaRPr lang="en-US" sz="2000" dirty="0">
              <a:solidFill>
                <a:schemeClr val="bg1"/>
              </a:solidFill>
              <a:latin typeface="Candara" panose="020E0502030303020204" pitchFamily="34" charset="0"/>
              <a:ea typeface="Adobe Gothic Std B" panose="020B0800000000000000" pitchFamily="34" charset="-128"/>
            </a:endParaRPr>
          </a:p>
          <a:p>
            <a:pPr eaLnBrk="1" hangingPunct="1"/>
            <a:r>
              <a:rPr lang="en-US" sz="2000" dirty="0">
                <a:solidFill>
                  <a:schemeClr val="bg1"/>
                </a:solidFill>
                <a:latin typeface="Candara" panose="020E0502030303020204" pitchFamily="34" charset="0"/>
                <a:ea typeface="Adobe Gothic Std B" panose="020B0800000000000000" pitchFamily="34" charset="-128"/>
              </a:rPr>
              <a:t>Mandatory Advising (MA) hold</a:t>
            </a:r>
          </a:p>
          <a:p>
            <a:pPr lvl="1" eaLnBrk="1" hangingPunct="1"/>
            <a:r>
              <a:rPr lang="en-US" sz="1600" dirty="0">
                <a:solidFill>
                  <a:schemeClr val="bg1"/>
                </a:solidFill>
                <a:latin typeface="Candara" panose="020E0502030303020204" pitchFamily="34" charset="0"/>
                <a:ea typeface="Adobe Gothic Std B" panose="020B0800000000000000" pitchFamily="34" charset="-128"/>
              </a:rPr>
              <a:t>Will be on your account if you place below college level in at least one area, must see Special Admissions Coordinator (no appt needed) before you can register online.</a:t>
            </a:r>
          </a:p>
          <a:p>
            <a:pPr lvl="1" eaLnBrk="1" hangingPunct="1">
              <a:buFontTx/>
              <a:buChar char="•"/>
            </a:pPr>
            <a:endParaRPr lang="en-US" sz="2000" dirty="0">
              <a:solidFill>
                <a:schemeClr val="bg1"/>
              </a:solidFill>
              <a:latin typeface="Candara" panose="020E0502030303020204" pitchFamily="34" charset="0"/>
              <a:ea typeface="Adobe Gothic Std B" panose="020B0800000000000000" pitchFamily="34" charset="-128"/>
            </a:endParaRPr>
          </a:p>
          <a:p>
            <a:pPr eaLnBrk="1" hangingPunct="1">
              <a:buFontTx/>
              <a:buChar char="•"/>
            </a:pPr>
            <a:r>
              <a:rPr lang="en-US" sz="2000" dirty="0">
                <a:solidFill>
                  <a:schemeClr val="bg1"/>
                </a:solidFill>
                <a:latin typeface="Candara" panose="020E0502030303020204" pitchFamily="34" charset="0"/>
                <a:ea typeface="Adobe Gothic Std B" panose="020B0800000000000000" pitchFamily="34" charset="-128"/>
              </a:rPr>
              <a:t>If you do not place at  “college level” in the areas required for your course that means you need to  focus on your high school work at this time.</a:t>
            </a:r>
            <a:endParaRPr lang="en-US" sz="2000" i="1" dirty="0">
              <a:solidFill>
                <a:schemeClr val="bg1"/>
              </a:solidFill>
              <a:latin typeface="Candara" panose="020E0502030303020204" pitchFamily="34" charset="0"/>
              <a:ea typeface="Adobe Gothic Std B" panose="020B0800000000000000" pitchFamily="34" charset="-128"/>
            </a:endParaRPr>
          </a:p>
          <a:p>
            <a:endParaRPr lang="en-US" sz="1800" dirty="0">
              <a:latin typeface="Adobe Gothic Std B" panose="020B0800000000000000" pitchFamily="34" charset="-128"/>
              <a:ea typeface="Adobe Gothic Std B" panose="020B0800000000000000" pitchFamily="34" charset="-128"/>
            </a:endParaRPr>
          </a:p>
        </p:txBody>
      </p:sp>
      <p:pic>
        <p:nvPicPr>
          <p:cNvPr id="5" name="Picture 4"/>
          <p:cNvPicPr>
            <a:picLocks noChangeAspect="1"/>
          </p:cNvPicPr>
          <p:nvPr/>
        </p:nvPicPr>
        <p:blipFill>
          <a:blip r:embed="rId3"/>
          <a:stretch>
            <a:fillRect/>
          </a:stretch>
        </p:blipFill>
        <p:spPr>
          <a:xfrm>
            <a:off x="6858000" y="1295400"/>
            <a:ext cx="4952995" cy="4953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8817"/>
          <a:stretch/>
        </p:blipFill>
        <p:spPr>
          <a:xfrm flipH="1">
            <a:off x="6784628" y="1295400"/>
            <a:ext cx="5407372" cy="5583332"/>
          </a:xfrm>
          <a:prstGeom prst="rect">
            <a:avLst/>
          </a:prstGeom>
        </p:spPr>
      </p:pic>
      <p:sp>
        <p:nvSpPr>
          <p:cNvPr id="2" name="Title 1"/>
          <p:cNvSpPr>
            <a:spLocks noGrp="1"/>
          </p:cNvSpPr>
          <p:nvPr>
            <p:ph type="title"/>
          </p:nvPr>
        </p:nvSpPr>
        <p:spPr>
          <a:xfrm>
            <a:off x="-379270" y="-163974"/>
            <a:ext cx="12985174" cy="1143000"/>
          </a:xfrm>
        </p:spPr>
        <p:txBody>
          <a:bodyPr>
            <a:normAutofit/>
          </a:bodyPr>
          <a:lstStyle/>
          <a:p>
            <a:r>
              <a:rPr lang="en-US" b="1" dirty="0">
                <a:latin typeface="Trebuchet MS" panose="020B0603020202020204" pitchFamily="34" charset="0"/>
                <a:cs typeface="Arial" panose="020B0604020202020204" pitchFamily="34" charset="0"/>
              </a:rPr>
              <a:t>  </a:t>
            </a:r>
            <a:r>
              <a:rPr lang="en-US" b="1" dirty="0">
                <a:solidFill>
                  <a:schemeClr val="bg1"/>
                </a:solidFill>
                <a:latin typeface="Trebuchet MS" panose="020B0603020202020204" pitchFamily="34" charset="0"/>
                <a:ea typeface="Adobe Gothic Std B" panose="020B0800000000000000" pitchFamily="34" charset="-128"/>
                <a:cs typeface="Arial" panose="020B0604020202020204" pitchFamily="34" charset="0"/>
              </a:rPr>
              <a:t>Bacterial Meningitis Vaccination</a:t>
            </a:r>
          </a:p>
        </p:txBody>
      </p:sp>
      <p:sp>
        <p:nvSpPr>
          <p:cNvPr id="4" name="Content Placeholder 2"/>
          <p:cNvSpPr>
            <a:spLocks noGrp="1"/>
          </p:cNvSpPr>
          <p:nvPr>
            <p:ph idx="1"/>
          </p:nvPr>
        </p:nvSpPr>
        <p:spPr>
          <a:xfrm>
            <a:off x="152400" y="1600200"/>
            <a:ext cx="6781800" cy="5394366"/>
          </a:xfrm>
          <a:noFill/>
        </p:spPr>
        <p:txBody>
          <a:bodyPr>
            <a:noAutofit/>
          </a:bodyPr>
          <a:lstStyle/>
          <a:p>
            <a:pPr marL="0" indent="0">
              <a:buNone/>
            </a:pPr>
            <a:r>
              <a:rPr lang="en-US" sz="2200" b="1" dirty="0">
                <a:solidFill>
                  <a:schemeClr val="bg1"/>
                </a:solidFill>
                <a:latin typeface="Candara" panose="020E0502030303020204" pitchFamily="34" charset="0"/>
                <a:ea typeface="Adobe Gothic Std B" panose="020B0800000000000000" pitchFamily="34" charset="-128"/>
              </a:rPr>
              <a:t>Dual Credit students taking classes </a:t>
            </a:r>
            <a:r>
              <a:rPr lang="en-US" sz="2200" u="sng" dirty="0">
                <a:solidFill>
                  <a:schemeClr val="bg1"/>
                </a:solidFill>
                <a:latin typeface="Candara" panose="020E0502030303020204" pitchFamily="34" charset="0"/>
                <a:ea typeface="Adobe Gothic Std B" panose="020B0800000000000000" pitchFamily="34" charset="-128"/>
              </a:rPr>
              <a:t>at </a:t>
            </a:r>
            <a:r>
              <a:rPr lang="en-US" sz="2200" i="1" u="sng" dirty="0">
                <a:solidFill>
                  <a:schemeClr val="bg1"/>
                </a:solidFill>
                <a:latin typeface="Candara" panose="020E0502030303020204" pitchFamily="34" charset="0"/>
                <a:ea typeface="Adobe Gothic Std B" panose="020B0800000000000000" pitchFamily="34" charset="-128"/>
              </a:rPr>
              <a:t>any Collin campus</a:t>
            </a:r>
            <a:r>
              <a:rPr lang="en-US" sz="2200" i="1" dirty="0">
                <a:solidFill>
                  <a:schemeClr val="bg1"/>
                </a:solidFill>
                <a:latin typeface="Candara" panose="020E0502030303020204" pitchFamily="34" charset="0"/>
                <a:ea typeface="Adobe Gothic Std B" panose="020B0800000000000000" pitchFamily="34" charset="-128"/>
              </a:rPr>
              <a:t>   </a:t>
            </a:r>
            <a:r>
              <a:rPr lang="en-US" sz="2200" dirty="0">
                <a:solidFill>
                  <a:schemeClr val="bg1"/>
                </a:solidFill>
                <a:latin typeface="Candara" panose="020E0502030303020204" pitchFamily="34" charset="0"/>
                <a:ea typeface="Adobe Gothic Std B" panose="020B0800000000000000" pitchFamily="34" charset="-128"/>
              </a:rPr>
              <a:t> MUST provide proof of an having vaccination within 5 years, documentation of an exemption if they under the age of 22.  </a:t>
            </a:r>
            <a:r>
              <a:rPr lang="en-US" sz="2200" i="1" dirty="0">
                <a:solidFill>
                  <a:schemeClr val="bg1"/>
                </a:solidFill>
                <a:latin typeface="Candara" panose="020E0502030303020204" pitchFamily="34" charset="0"/>
                <a:ea typeface="Adobe Gothic Std B" panose="020B0800000000000000" pitchFamily="34" charset="-128"/>
              </a:rPr>
              <a:t>The vaccination must be administered at least </a:t>
            </a:r>
            <a:r>
              <a:rPr lang="en-US" sz="2200" b="1" i="1" u="sng" dirty="0">
                <a:solidFill>
                  <a:schemeClr val="bg1"/>
                </a:solidFill>
                <a:latin typeface="Candara" panose="020E0502030303020204" pitchFamily="34" charset="0"/>
                <a:ea typeface="Adobe Gothic Std B" panose="020B0800000000000000" pitchFamily="34" charset="-128"/>
              </a:rPr>
              <a:t>10</a:t>
            </a:r>
            <a:r>
              <a:rPr lang="en-US" sz="2200" i="1" dirty="0">
                <a:solidFill>
                  <a:schemeClr val="bg1"/>
                </a:solidFill>
                <a:latin typeface="Candara" panose="020E0502030303020204" pitchFamily="34" charset="0"/>
                <a:ea typeface="Adobe Gothic Std B" panose="020B0800000000000000" pitchFamily="34" charset="-128"/>
              </a:rPr>
              <a:t> days prior to start of entering term.</a:t>
            </a:r>
            <a:r>
              <a:rPr lang="en-US" sz="2200" dirty="0">
                <a:solidFill>
                  <a:schemeClr val="bg1"/>
                </a:solidFill>
                <a:latin typeface="Candara" panose="020E0502030303020204" pitchFamily="34" charset="0"/>
                <a:ea typeface="Adobe Gothic Std B" panose="020B0800000000000000" pitchFamily="34" charset="-128"/>
              </a:rPr>
              <a:t>.</a:t>
            </a:r>
          </a:p>
          <a:p>
            <a:pPr marL="0" indent="0">
              <a:buNone/>
            </a:pPr>
            <a:endParaRPr lang="en-US" sz="2200" dirty="0">
              <a:solidFill>
                <a:schemeClr val="bg1"/>
              </a:solidFill>
              <a:latin typeface="Candara" panose="020E0502030303020204" pitchFamily="34" charset="0"/>
              <a:ea typeface="Adobe Gothic Std B" panose="020B0800000000000000" pitchFamily="34" charset="-128"/>
            </a:endParaRPr>
          </a:p>
          <a:p>
            <a:pPr marL="0" indent="0">
              <a:buNone/>
            </a:pPr>
            <a:r>
              <a:rPr lang="en-US" sz="2200" dirty="0">
                <a:solidFill>
                  <a:schemeClr val="bg1"/>
                </a:solidFill>
                <a:latin typeface="Candara" panose="020E0502030303020204" pitchFamily="34" charset="0"/>
                <a:ea typeface="Adobe Gothic Std B" panose="020B0800000000000000" pitchFamily="34" charset="-128"/>
              </a:rPr>
              <a:t>Dual Credit students taking classes </a:t>
            </a:r>
            <a:r>
              <a:rPr lang="en-US" sz="2200" u="sng" dirty="0">
                <a:solidFill>
                  <a:schemeClr val="bg1"/>
                </a:solidFill>
                <a:latin typeface="Candara" panose="020E0502030303020204" pitchFamily="34" charset="0"/>
                <a:ea typeface="Adobe Gothic Std B" panose="020B0800000000000000" pitchFamily="34" charset="-128"/>
              </a:rPr>
              <a:t>online or at their home school campus</a:t>
            </a:r>
            <a:r>
              <a:rPr lang="en-US" sz="2200" dirty="0">
                <a:solidFill>
                  <a:schemeClr val="bg1"/>
                </a:solidFill>
                <a:latin typeface="Candara" panose="020E0502030303020204" pitchFamily="34" charset="0"/>
                <a:ea typeface="Adobe Gothic Std B" panose="020B0800000000000000" pitchFamily="34" charset="-128"/>
              </a:rPr>
              <a:t> may request for an exemption by completing, signing, and turning in a Dual Credit Registration Permission form.</a:t>
            </a:r>
          </a:p>
          <a:p>
            <a:pPr marL="0" indent="0">
              <a:buNone/>
            </a:pPr>
            <a:endParaRPr lang="en-US" sz="2200" dirty="0">
              <a:solidFill>
                <a:schemeClr val="bg1"/>
              </a:solidFill>
              <a:latin typeface="Candara" panose="020E0502030303020204" pitchFamily="34" charset="0"/>
              <a:ea typeface="Adobe Gothic Std B" panose="020B0800000000000000" pitchFamily="34" charset="-128"/>
            </a:endParaRPr>
          </a:p>
          <a:p>
            <a:pPr marL="0" indent="0" algn="ctr">
              <a:buNone/>
            </a:pPr>
            <a:r>
              <a:rPr lang="en-US" sz="2200" dirty="0">
                <a:solidFill>
                  <a:schemeClr val="bg1"/>
                </a:solidFill>
                <a:latin typeface="Candara" panose="020E0502030303020204" pitchFamily="34" charset="0"/>
                <a:ea typeface="Adobe Gothic Std B" panose="020B0800000000000000" pitchFamily="34" charset="-128"/>
              </a:rPr>
              <a:t>For more information, please visit</a:t>
            </a:r>
          </a:p>
          <a:p>
            <a:pPr marL="0" indent="0" algn="ctr">
              <a:buNone/>
            </a:pPr>
            <a:r>
              <a:rPr lang="en-US" sz="2200" dirty="0">
                <a:solidFill>
                  <a:schemeClr val="bg1"/>
                </a:solidFill>
                <a:latin typeface="Candara" panose="020E0502030303020204" pitchFamily="34" charset="0"/>
                <a:ea typeface="Adobe Gothic Std B" panose="020B0800000000000000" pitchFamily="34" charset="-128"/>
              </a:rPr>
              <a:t> </a:t>
            </a:r>
            <a:r>
              <a:rPr lang="en-US" sz="2200" i="1" u="sng" dirty="0">
                <a:solidFill>
                  <a:schemeClr val="bg1"/>
                </a:solidFill>
                <a:latin typeface="Candara" panose="020E0502030303020204" pitchFamily="34" charset="0"/>
                <a:ea typeface="Adobe Gothic Std B" panose="020B0800000000000000" pitchFamily="34" charset="-128"/>
              </a:rPr>
              <a:t>www.collin.edu/meningitis </a:t>
            </a:r>
          </a:p>
          <a:p>
            <a:endParaRPr lang="en-US" sz="1800" dirty="0">
              <a:latin typeface="Eras Demi ITC" panose="020B0805030504020804" pitchFamily="34" charset="0"/>
            </a:endParaRPr>
          </a:p>
          <a:p>
            <a:pPr marL="0" indent="0">
              <a:buNone/>
            </a:pPr>
            <a:endParaRPr lang="en-US" sz="1800" dirty="0">
              <a:latin typeface="Eras Demi ITC" panose="020B0805030504020804" pitchFamily="34" charset="0"/>
            </a:endParaRPr>
          </a:p>
          <a:p>
            <a:pPr>
              <a:buNone/>
            </a:pPr>
            <a:endParaRPr lang="en-US" sz="1800" dirty="0"/>
          </a:p>
        </p:txBody>
      </p:sp>
      <p:pic>
        <p:nvPicPr>
          <p:cNvPr id="5" name="Picture 4"/>
          <p:cNvPicPr>
            <a:picLocks noChangeAspect="1"/>
          </p:cNvPicPr>
          <p:nvPr/>
        </p:nvPicPr>
        <p:blipFill>
          <a:blip r:embed="rId4"/>
          <a:stretch>
            <a:fillRect/>
          </a:stretch>
        </p:blipFill>
        <p:spPr>
          <a:xfrm>
            <a:off x="34636" y="888941"/>
            <a:ext cx="12157363" cy="381552"/>
          </a:xfrm>
          <a:prstGeom prst="rect">
            <a:avLst/>
          </a:prstGeom>
        </p:spPr>
      </p:pic>
      <p:sp>
        <p:nvSpPr>
          <p:cNvPr id="7" name="Rectangle 6"/>
          <p:cNvSpPr/>
          <p:nvPr/>
        </p:nvSpPr>
        <p:spPr>
          <a:xfrm>
            <a:off x="0" y="838200"/>
            <a:ext cx="12192000" cy="457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598;p26">
            <a:extLst>
              <a:ext uri="{FF2B5EF4-FFF2-40B4-BE49-F238E27FC236}">
                <a16:creationId xmlns:a16="http://schemas.microsoft.com/office/drawing/2014/main" id="{E817AA5C-401C-45DD-B4BC-ECC43E029137}"/>
              </a:ext>
            </a:extLst>
          </p:cNvPr>
          <p:cNvPicPr preferRelativeResize="0"/>
          <p:nvPr/>
        </p:nvPicPr>
        <p:blipFill rotWithShape="1">
          <a:blip r:embed="rId5">
            <a:alphaModFix/>
          </a:blip>
          <a:srcRect/>
          <a:stretch/>
        </p:blipFill>
        <p:spPr>
          <a:xfrm>
            <a:off x="34636" y="6172200"/>
            <a:ext cx="695060" cy="549514"/>
          </a:xfrm>
          <a:prstGeom prst="rect">
            <a:avLst/>
          </a:prstGeom>
          <a:noFill/>
          <a:ln>
            <a:noFill/>
          </a:ln>
        </p:spPr>
      </p:pic>
    </p:spTree>
    <p:extLst>
      <p:ext uri="{BB962C8B-B14F-4D97-AF65-F5344CB8AC3E}">
        <p14:creationId xmlns:p14="http://schemas.microsoft.com/office/powerpoint/2010/main" val="777740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bwMode="auto">
          <a:xfrm>
            <a:off x="2057400" y="2023912"/>
            <a:ext cx="8692739" cy="385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300" dirty="0">
                <a:latin typeface="Eras Demi ITC" panose="020B0805030504020804" pitchFamily="34" charset="0"/>
              </a:rPr>
              <a:t>       </a:t>
            </a:r>
          </a:p>
          <a:p>
            <a:r>
              <a:rPr lang="en-US" sz="2200" dirty="0">
                <a:solidFill>
                  <a:schemeClr val="bg1"/>
                </a:solidFill>
                <a:latin typeface="Candara" panose="020E0502030303020204" pitchFamily="34" charset="0"/>
                <a:ea typeface="Adobe Fan Heiti Std B" panose="020B0700000000000000" pitchFamily="34" charset="-128"/>
              </a:rPr>
              <a:t>Students will be required to complete training </a:t>
            </a:r>
            <a:r>
              <a:rPr lang="en-US" sz="2200" b="1" u="sng" dirty="0">
                <a:solidFill>
                  <a:schemeClr val="bg1"/>
                </a:solidFill>
                <a:latin typeface="Candara" panose="020E0502030303020204" pitchFamily="34" charset="0"/>
                <a:ea typeface="Adobe Fan Heiti Std B" panose="020B0700000000000000" pitchFamily="34" charset="-128"/>
              </a:rPr>
              <a:t>prior</a:t>
            </a:r>
            <a:r>
              <a:rPr lang="en-US" sz="2200" dirty="0">
                <a:solidFill>
                  <a:schemeClr val="bg1"/>
                </a:solidFill>
                <a:latin typeface="Candara" panose="020E0502030303020204" pitchFamily="34" charset="0"/>
                <a:ea typeface="Adobe Fan Heiti Std B" panose="020B0700000000000000" pitchFamily="34" charset="-128"/>
              </a:rPr>
              <a:t> to registration via </a:t>
            </a:r>
            <a:r>
              <a:rPr lang="en-US" sz="2200" dirty="0" err="1">
                <a:solidFill>
                  <a:schemeClr val="bg1"/>
                </a:solidFill>
                <a:latin typeface="Candara" panose="020E0502030303020204" pitchFamily="34" charset="0"/>
                <a:ea typeface="Adobe Fan Heiti Std B" panose="020B0700000000000000" pitchFamily="34" charset="-128"/>
              </a:rPr>
              <a:t>CougarWeb</a:t>
            </a:r>
            <a:endParaRPr lang="en-US" sz="2200" dirty="0">
              <a:solidFill>
                <a:schemeClr val="bg1"/>
              </a:solidFill>
              <a:latin typeface="Candara" panose="020E0502030303020204" pitchFamily="34" charset="0"/>
              <a:ea typeface="Adobe Fan Heiti Std B" panose="020B0700000000000000" pitchFamily="34" charset="-128"/>
            </a:endParaRPr>
          </a:p>
          <a:p>
            <a:endParaRPr lang="en-US" sz="1800" b="1" dirty="0">
              <a:solidFill>
                <a:schemeClr val="bg1"/>
              </a:solidFill>
              <a:latin typeface="Adobe Fan Heiti Std B" panose="020B0700000000000000" pitchFamily="34" charset="-128"/>
              <a:ea typeface="Adobe Fan Heiti Std B" panose="020B0700000000000000" pitchFamily="34" charset="-128"/>
            </a:endParaRPr>
          </a:p>
          <a:p>
            <a:endParaRPr lang="en-US" sz="4000" b="1" i="1" dirty="0">
              <a:solidFill>
                <a:schemeClr val="bg1"/>
              </a:solidFill>
            </a:endParaRPr>
          </a:p>
          <a:p>
            <a:endParaRPr lang="en-US" sz="4000" b="1" i="1" dirty="0">
              <a:solidFill>
                <a:schemeClr val="bg1"/>
              </a:solidFill>
            </a:endParaRPr>
          </a:p>
        </p:txBody>
      </p:sp>
      <p:sp>
        <p:nvSpPr>
          <p:cNvPr id="8" name="Content Placeholder 2"/>
          <p:cNvSpPr txBox="1">
            <a:spLocks/>
          </p:cNvSpPr>
          <p:nvPr/>
        </p:nvSpPr>
        <p:spPr bwMode="auto">
          <a:xfrm>
            <a:off x="889328" y="2362200"/>
            <a:ext cx="4429366" cy="38514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2200" b="1" u="sng" kern="0" dirty="0">
                <a:solidFill>
                  <a:schemeClr val="bg1"/>
                </a:solidFill>
                <a:latin typeface="Candara" panose="020E0502030303020204" pitchFamily="34" charset="0"/>
                <a:ea typeface="Adobe Gothic Std B" panose="020B0800000000000000" pitchFamily="34" charset="-128"/>
              </a:rPr>
              <a:t>How to Access Training </a:t>
            </a:r>
          </a:p>
          <a:p>
            <a:pPr marL="0" indent="0" algn="ctr">
              <a:buNone/>
            </a:pPr>
            <a:endParaRPr lang="en-US" sz="2200" b="1" dirty="0">
              <a:solidFill>
                <a:schemeClr val="bg1"/>
              </a:solidFill>
              <a:latin typeface="Candara" panose="020E0502030303020204" pitchFamily="34" charset="0"/>
              <a:ea typeface="Adobe Gothic Std B" panose="020B0800000000000000" pitchFamily="34" charset="-128"/>
            </a:endParaRPr>
          </a:p>
          <a:p>
            <a:r>
              <a:rPr lang="en-US" sz="2200" b="1" dirty="0">
                <a:solidFill>
                  <a:schemeClr val="bg1"/>
                </a:solidFill>
                <a:latin typeface="Candara" panose="020E0502030303020204" pitchFamily="34" charset="0"/>
                <a:ea typeface="Adobe Gothic Std B" panose="020B0800000000000000" pitchFamily="34" charset="-128"/>
              </a:rPr>
              <a:t>Log into </a:t>
            </a:r>
            <a:r>
              <a:rPr lang="en-US" sz="2200" b="1" dirty="0" err="1">
                <a:solidFill>
                  <a:schemeClr val="bg1"/>
                </a:solidFill>
                <a:latin typeface="Candara" panose="020E0502030303020204" pitchFamily="34" charset="0"/>
                <a:ea typeface="Adobe Gothic Std B" panose="020B0800000000000000" pitchFamily="34" charset="-128"/>
              </a:rPr>
              <a:t>CougarWeb</a:t>
            </a:r>
            <a:r>
              <a:rPr lang="en-US" sz="2200" b="1" dirty="0">
                <a:solidFill>
                  <a:schemeClr val="bg1"/>
                </a:solidFill>
                <a:latin typeface="Candara" panose="020E0502030303020204" pitchFamily="34" charset="0"/>
                <a:ea typeface="Adobe Gothic Std B" panose="020B0800000000000000" pitchFamily="34" charset="-128"/>
              </a:rPr>
              <a:t> account </a:t>
            </a:r>
          </a:p>
          <a:p>
            <a:r>
              <a:rPr lang="en-US" sz="2200" b="1" dirty="0">
                <a:solidFill>
                  <a:schemeClr val="bg1"/>
                </a:solidFill>
                <a:latin typeface="Candara" panose="020E0502030303020204" pitchFamily="34" charset="0"/>
                <a:ea typeface="Adobe Gothic Std B" panose="020B0800000000000000" pitchFamily="34" charset="-128"/>
              </a:rPr>
              <a:t>Go to the </a:t>
            </a:r>
            <a:r>
              <a:rPr lang="en-US" sz="2200" b="1" i="1" dirty="0">
                <a:solidFill>
                  <a:schemeClr val="bg1"/>
                </a:solidFill>
                <a:latin typeface="Candara" panose="020E0502030303020204" pitchFamily="34" charset="0"/>
                <a:ea typeface="Adobe Gothic Std B" panose="020B0800000000000000" pitchFamily="34" charset="-128"/>
              </a:rPr>
              <a:t>Student Tab </a:t>
            </a:r>
          </a:p>
          <a:p>
            <a:r>
              <a:rPr lang="en-US" sz="2200" b="1" dirty="0">
                <a:solidFill>
                  <a:schemeClr val="bg1"/>
                </a:solidFill>
                <a:latin typeface="Candara" panose="020E0502030303020204" pitchFamily="34" charset="0"/>
                <a:ea typeface="Adobe Gothic Std B" panose="020B0800000000000000" pitchFamily="34" charset="-128"/>
              </a:rPr>
              <a:t>Click Mandatory Campus Safety Training</a:t>
            </a:r>
          </a:p>
          <a:p>
            <a:r>
              <a:rPr lang="en-US" sz="2200" b="1" kern="0" dirty="0">
                <a:solidFill>
                  <a:schemeClr val="bg1"/>
                </a:solidFill>
                <a:latin typeface="Candara" panose="020E0502030303020204" pitchFamily="34" charset="0"/>
                <a:ea typeface="Adobe Gothic Std B" panose="020B0800000000000000" pitchFamily="34" charset="-128"/>
              </a:rPr>
              <a:t>Complete quiz with a 100% score and be sure to click submit at the end</a:t>
            </a:r>
          </a:p>
        </p:txBody>
      </p:sp>
      <p:sp>
        <p:nvSpPr>
          <p:cNvPr id="2" name="Rectangle 1"/>
          <p:cNvSpPr/>
          <p:nvPr/>
        </p:nvSpPr>
        <p:spPr>
          <a:xfrm>
            <a:off x="1037676" y="559687"/>
            <a:ext cx="11154324" cy="769441"/>
          </a:xfrm>
          <a:prstGeom prst="rect">
            <a:avLst/>
          </a:prstGeom>
        </p:spPr>
        <p:txBody>
          <a:bodyPr wrap="square">
            <a:spAutoFit/>
          </a:bodyPr>
          <a:lstStyle/>
          <a:p>
            <a:pPr algn="ctr"/>
            <a:r>
              <a:rPr lang="en-US" sz="4400" b="1" dirty="0">
                <a:solidFill>
                  <a:schemeClr val="bg1"/>
                </a:solidFill>
                <a:latin typeface="Trebuchet MS" panose="020B0603020202020204" pitchFamily="34" charset="0"/>
                <a:ea typeface="Adobe Gothic Std B" panose="020B0800000000000000" pitchFamily="34" charset="-128"/>
              </a:rPr>
              <a:t>Mandatory Campus Safety Training</a:t>
            </a:r>
          </a:p>
        </p:txBody>
      </p:sp>
      <p:pic>
        <p:nvPicPr>
          <p:cNvPr id="9" name="Picture 8"/>
          <p:cNvPicPr>
            <a:picLocks noChangeAspect="1"/>
          </p:cNvPicPr>
          <p:nvPr/>
        </p:nvPicPr>
        <p:blipFill>
          <a:blip r:embed="rId3"/>
          <a:stretch>
            <a:fillRect/>
          </a:stretch>
        </p:blipFill>
        <p:spPr>
          <a:xfrm rot="16200000">
            <a:off x="-3200399" y="3200401"/>
            <a:ext cx="6858000" cy="457198"/>
          </a:xfrm>
          <a:prstGeom prst="rect">
            <a:avLst/>
          </a:prstGeom>
        </p:spPr>
      </p:pic>
      <p:pic>
        <p:nvPicPr>
          <p:cNvPr id="12" name="Picture 11"/>
          <p:cNvPicPr>
            <a:picLocks noChangeAspect="1"/>
          </p:cNvPicPr>
          <p:nvPr/>
        </p:nvPicPr>
        <p:blipFill>
          <a:blip r:embed="rId4"/>
          <a:stretch>
            <a:fillRect/>
          </a:stretch>
        </p:blipFill>
        <p:spPr>
          <a:xfrm>
            <a:off x="5791200" y="2362200"/>
            <a:ext cx="6127011" cy="4188315"/>
          </a:xfrm>
          <a:prstGeom prst="rect">
            <a:avLst/>
          </a:prstGeom>
        </p:spPr>
      </p:pic>
      <p:pic>
        <p:nvPicPr>
          <p:cNvPr id="13" name="Picture 12"/>
          <p:cNvPicPr>
            <a:picLocks noChangeAspect="1"/>
          </p:cNvPicPr>
          <p:nvPr/>
        </p:nvPicPr>
        <p:blipFill>
          <a:blip r:embed="rId5"/>
          <a:stretch>
            <a:fillRect/>
          </a:stretch>
        </p:blipFill>
        <p:spPr>
          <a:xfrm>
            <a:off x="6553200" y="2514600"/>
            <a:ext cx="1633870" cy="1542422"/>
          </a:xfrm>
          <a:prstGeom prst="rect">
            <a:avLst/>
          </a:prstGeom>
        </p:spPr>
      </p:pic>
      <p:pic>
        <p:nvPicPr>
          <p:cNvPr id="14" name="Picture 13"/>
          <p:cNvPicPr>
            <a:picLocks noChangeAspect="1"/>
          </p:cNvPicPr>
          <p:nvPr/>
        </p:nvPicPr>
        <p:blipFill>
          <a:blip r:embed="rId6"/>
          <a:stretch>
            <a:fillRect/>
          </a:stretch>
        </p:blipFill>
        <p:spPr>
          <a:xfrm>
            <a:off x="5867400" y="4267200"/>
            <a:ext cx="3039980" cy="304800"/>
          </a:xfrm>
          <a:prstGeom prst="rect">
            <a:avLst/>
          </a:prstGeom>
        </p:spPr>
      </p:pic>
      <p:sp>
        <p:nvSpPr>
          <p:cNvPr id="3" name="Rectangle 2"/>
          <p:cNvSpPr/>
          <p:nvPr/>
        </p:nvSpPr>
        <p:spPr>
          <a:xfrm>
            <a:off x="0" y="0"/>
            <a:ext cx="457200" cy="6858000"/>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oogle Shape;598;p26">
            <a:extLst>
              <a:ext uri="{FF2B5EF4-FFF2-40B4-BE49-F238E27FC236}">
                <a16:creationId xmlns:a16="http://schemas.microsoft.com/office/drawing/2014/main" id="{532957F1-D1AE-4A16-88DA-1545967FDF3A}"/>
              </a:ext>
            </a:extLst>
          </p:cNvPr>
          <p:cNvPicPr preferRelativeResize="0"/>
          <p:nvPr/>
        </p:nvPicPr>
        <p:blipFill rotWithShape="1">
          <a:blip r:embed="rId7">
            <a:alphaModFix/>
          </a:blip>
          <a:srcRect/>
          <a:stretch/>
        </p:blipFill>
        <p:spPr>
          <a:xfrm>
            <a:off x="541797" y="6213682"/>
            <a:ext cx="695060" cy="549514"/>
          </a:xfrm>
          <a:prstGeom prst="rect">
            <a:avLst/>
          </a:prstGeom>
          <a:noFill/>
          <a:ln>
            <a:noFill/>
          </a:ln>
        </p:spPr>
      </p:pic>
    </p:spTree>
    <p:extLst>
      <p:ext uri="{BB962C8B-B14F-4D97-AF65-F5344CB8AC3E}">
        <p14:creationId xmlns:p14="http://schemas.microsoft.com/office/powerpoint/2010/main" val="2890103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1295400"/>
          </a:xfrm>
        </p:spPr>
        <p:txBody>
          <a:bodyPr>
            <a:noAutofit/>
          </a:bodyPr>
          <a:lstStyle/>
          <a:p>
            <a:r>
              <a:rPr lang="en-US" sz="4000" b="1" dirty="0">
                <a:latin typeface="Trebuchet MS" panose="020B0603020202020204" pitchFamily="34" charset="0"/>
                <a:ea typeface="Adobe Gothic Std B" panose="020B0800000000000000" pitchFamily="34" charset="-128"/>
              </a:rPr>
              <a:t>How Do I Check for HOLDS on My Account?</a:t>
            </a:r>
          </a:p>
        </p:txBody>
      </p:sp>
      <p:sp>
        <p:nvSpPr>
          <p:cNvPr id="3" name="Content Placeholder 2"/>
          <p:cNvSpPr>
            <a:spLocks noGrp="1"/>
          </p:cNvSpPr>
          <p:nvPr>
            <p:ph idx="1"/>
          </p:nvPr>
        </p:nvSpPr>
        <p:spPr>
          <a:xfrm>
            <a:off x="685800" y="1501535"/>
            <a:ext cx="5272950" cy="4894297"/>
          </a:xfrm>
        </p:spPr>
        <p:txBody>
          <a:bodyPr>
            <a:normAutofit fontScale="85000" lnSpcReduction="20000"/>
          </a:bodyPr>
          <a:lstStyle/>
          <a:p>
            <a:pPr marL="0" indent="0" algn="ctr">
              <a:buNone/>
            </a:pPr>
            <a:r>
              <a:rPr lang="en-US" sz="4600" u="sng" dirty="0">
                <a:latin typeface="Candara" panose="020E0502030303020204" pitchFamily="34" charset="0"/>
                <a:ea typeface="Adobe Gothic Std B" panose="020B0800000000000000" pitchFamily="34" charset="-128"/>
              </a:rPr>
              <a:t>Instructions</a:t>
            </a:r>
          </a:p>
          <a:p>
            <a:pPr marL="0" indent="0" algn="ctr">
              <a:lnSpc>
                <a:spcPct val="210000"/>
              </a:lnSpc>
              <a:buNone/>
            </a:pPr>
            <a:endParaRPr lang="en-US" sz="2400" dirty="0">
              <a:latin typeface="Candara" panose="020E0502030303020204" pitchFamily="34" charset="0"/>
              <a:ea typeface="Adobe Gothic Std B" panose="020B0800000000000000" pitchFamily="34" charset="-128"/>
            </a:endParaRPr>
          </a:p>
          <a:p>
            <a:pPr>
              <a:lnSpc>
                <a:spcPct val="120000"/>
              </a:lnSpc>
              <a:spcBef>
                <a:spcPts val="0"/>
              </a:spcBef>
              <a:spcAft>
                <a:spcPts val="600"/>
              </a:spcAft>
            </a:pPr>
            <a:r>
              <a:rPr lang="en-US" dirty="0">
                <a:latin typeface="Candara" panose="020E0502030303020204" pitchFamily="34" charset="0"/>
                <a:ea typeface="Adobe Gothic Std B" panose="020B0800000000000000" pitchFamily="34" charset="-128"/>
              </a:rPr>
              <a:t>Log into your CougarWeb account</a:t>
            </a:r>
          </a:p>
          <a:p>
            <a:pPr>
              <a:lnSpc>
                <a:spcPct val="120000"/>
              </a:lnSpc>
              <a:spcBef>
                <a:spcPts val="0"/>
              </a:spcBef>
              <a:spcAft>
                <a:spcPts val="600"/>
              </a:spcAft>
            </a:pPr>
            <a:endParaRPr lang="en-US" dirty="0">
              <a:latin typeface="Candara" panose="020E0502030303020204" pitchFamily="34" charset="0"/>
              <a:ea typeface="Adobe Gothic Std B" panose="020B0800000000000000" pitchFamily="34" charset="-128"/>
            </a:endParaRPr>
          </a:p>
          <a:p>
            <a:pPr>
              <a:lnSpc>
                <a:spcPct val="120000"/>
              </a:lnSpc>
              <a:spcBef>
                <a:spcPts val="0"/>
              </a:spcBef>
              <a:spcAft>
                <a:spcPts val="600"/>
              </a:spcAft>
            </a:pPr>
            <a:r>
              <a:rPr lang="en-US" dirty="0">
                <a:latin typeface="Candara" panose="020E0502030303020204" pitchFamily="34" charset="0"/>
                <a:ea typeface="Adobe Gothic Std B" panose="020B0800000000000000" pitchFamily="34" charset="-128"/>
              </a:rPr>
              <a:t>Click on </a:t>
            </a:r>
            <a:r>
              <a:rPr lang="en-US" i="1" dirty="0">
                <a:latin typeface="Candara" panose="020E0502030303020204" pitchFamily="34" charset="0"/>
                <a:ea typeface="Adobe Gothic Std B" panose="020B0800000000000000" pitchFamily="34" charset="-128"/>
              </a:rPr>
              <a:t>My Profile </a:t>
            </a:r>
            <a:r>
              <a:rPr lang="en-US" dirty="0">
                <a:latin typeface="Candara" panose="020E0502030303020204" pitchFamily="34" charset="0"/>
                <a:ea typeface="Adobe Gothic Std B" panose="020B0800000000000000" pitchFamily="34" charset="-128"/>
              </a:rPr>
              <a:t>under the “Home Tab” right side of the page.</a:t>
            </a:r>
          </a:p>
          <a:p>
            <a:pPr>
              <a:lnSpc>
                <a:spcPct val="120000"/>
              </a:lnSpc>
              <a:spcBef>
                <a:spcPts val="0"/>
              </a:spcBef>
              <a:spcAft>
                <a:spcPts val="600"/>
              </a:spcAft>
            </a:pPr>
            <a:endParaRPr lang="en-US" dirty="0">
              <a:latin typeface="Candara" panose="020E0502030303020204" pitchFamily="34" charset="0"/>
              <a:ea typeface="Adobe Gothic Std B" panose="020B0800000000000000" pitchFamily="34" charset="-128"/>
            </a:endParaRPr>
          </a:p>
          <a:p>
            <a:pPr>
              <a:lnSpc>
                <a:spcPct val="120000"/>
              </a:lnSpc>
              <a:spcBef>
                <a:spcPts val="0"/>
              </a:spcBef>
              <a:spcAft>
                <a:spcPts val="600"/>
              </a:spcAft>
            </a:pPr>
            <a:r>
              <a:rPr lang="en-US" dirty="0">
                <a:latin typeface="Candara" panose="020E0502030303020204" pitchFamily="34" charset="0"/>
                <a:ea typeface="Adobe Gothic Std B" panose="020B0800000000000000" pitchFamily="34" charset="-128"/>
              </a:rPr>
              <a:t>Click on “</a:t>
            </a:r>
            <a:r>
              <a:rPr lang="en-US" i="1" dirty="0">
                <a:latin typeface="Candara" panose="020E0502030303020204" pitchFamily="34" charset="0"/>
                <a:ea typeface="Adobe Gothic Std B" panose="020B0800000000000000" pitchFamily="34" charset="-128"/>
              </a:rPr>
              <a:t>Holds” upper right side.</a:t>
            </a:r>
          </a:p>
        </p:txBody>
      </p:sp>
      <p:pic>
        <p:nvPicPr>
          <p:cNvPr id="8" name="Picture 7">
            <a:extLst>
              <a:ext uri="{FF2B5EF4-FFF2-40B4-BE49-F238E27FC236}">
                <a16:creationId xmlns:a16="http://schemas.microsoft.com/office/drawing/2014/main" id="{71DA2566-52AA-4A34-974D-1A9E39674081}"/>
              </a:ext>
            </a:extLst>
          </p:cNvPr>
          <p:cNvPicPr>
            <a:picLocks noChangeAspect="1"/>
          </p:cNvPicPr>
          <p:nvPr/>
        </p:nvPicPr>
        <p:blipFill>
          <a:blip r:embed="rId3"/>
          <a:stretch>
            <a:fillRect/>
          </a:stretch>
        </p:blipFill>
        <p:spPr>
          <a:xfrm>
            <a:off x="11277600" y="6156086"/>
            <a:ext cx="695060" cy="549514"/>
          </a:xfrm>
          <a:prstGeom prst="rect">
            <a:avLst/>
          </a:prstGeom>
        </p:spPr>
      </p:pic>
      <p:pic>
        <p:nvPicPr>
          <p:cNvPr id="4" name="Picture 3">
            <a:extLst>
              <a:ext uri="{FF2B5EF4-FFF2-40B4-BE49-F238E27FC236}">
                <a16:creationId xmlns:a16="http://schemas.microsoft.com/office/drawing/2014/main" id="{3CFB1ED6-BF0F-4228-95C1-C83C4963972D}"/>
              </a:ext>
            </a:extLst>
          </p:cNvPr>
          <p:cNvPicPr>
            <a:picLocks noChangeAspect="1"/>
          </p:cNvPicPr>
          <p:nvPr/>
        </p:nvPicPr>
        <p:blipFill>
          <a:blip r:embed="rId4"/>
          <a:stretch>
            <a:fillRect/>
          </a:stretch>
        </p:blipFill>
        <p:spPr>
          <a:xfrm>
            <a:off x="6884686" y="2181782"/>
            <a:ext cx="3810000" cy="2454382"/>
          </a:xfrm>
          <a:prstGeom prst="rect">
            <a:avLst/>
          </a:prstGeom>
        </p:spPr>
      </p:pic>
      <p:sp>
        <p:nvSpPr>
          <p:cNvPr id="6" name="TextBox 5"/>
          <p:cNvSpPr txBox="1"/>
          <p:nvPr/>
        </p:nvSpPr>
        <p:spPr>
          <a:xfrm>
            <a:off x="6925543" y="2597660"/>
            <a:ext cx="999258" cy="450339"/>
          </a:xfrm>
          <a:prstGeom prst="rect">
            <a:avLst/>
          </a:prstGeom>
          <a:noFill/>
          <a:ln w="38100">
            <a:solidFill>
              <a:srgbClr val="FF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charset="0"/>
              <a:ea typeface="+mn-ea"/>
              <a:cs typeface="+mn-cs"/>
            </a:endParaRPr>
          </a:p>
        </p:txBody>
      </p:sp>
      <p:pic>
        <p:nvPicPr>
          <p:cNvPr id="9" name="Picture 8">
            <a:extLst>
              <a:ext uri="{FF2B5EF4-FFF2-40B4-BE49-F238E27FC236}">
                <a16:creationId xmlns:a16="http://schemas.microsoft.com/office/drawing/2014/main" id="{2944DC3F-35B6-4501-A321-3A679B3167BA}"/>
              </a:ext>
            </a:extLst>
          </p:cNvPr>
          <p:cNvPicPr>
            <a:picLocks noChangeAspect="1"/>
          </p:cNvPicPr>
          <p:nvPr/>
        </p:nvPicPr>
        <p:blipFill>
          <a:blip r:embed="rId5"/>
          <a:stretch>
            <a:fillRect/>
          </a:stretch>
        </p:blipFill>
        <p:spPr>
          <a:xfrm>
            <a:off x="6884686" y="4742034"/>
            <a:ext cx="2952402" cy="817588"/>
          </a:xfrm>
          <a:prstGeom prst="rect">
            <a:avLst/>
          </a:prstGeom>
        </p:spPr>
      </p:pic>
      <p:sp>
        <p:nvSpPr>
          <p:cNvPr id="7" name="Left Arrow 6"/>
          <p:cNvSpPr/>
          <p:nvPr/>
        </p:nvSpPr>
        <p:spPr>
          <a:xfrm>
            <a:off x="9982200" y="4892253"/>
            <a:ext cx="945312" cy="517149"/>
          </a:xfrm>
          <a:prstGeom prst="left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EFB81"/>
              </a:solidFill>
              <a:effectLst/>
              <a:uLnTx/>
              <a:uFillTx/>
              <a:latin typeface="Georgia"/>
              <a:ea typeface="+mn-ea"/>
              <a:cs typeface="+mn-cs"/>
            </a:endParaRPr>
          </a:p>
        </p:txBody>
      </p:sp>
    </p:spTree>
    <p:extLst>
      <p:ext uri="{BB962C8B-B14F-4D97-AF65-F5344CB8AC3E}">
        <p14:creationId xmlns:p14="http://schemas.microsoft.com/office/powerpoint/2010/main" val="27437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304800"/>
            <a:ext cx="5317958" cy="1981200"/>
          </a:xfrm>
        </p:spPr>
        <p:txBody>
          <a:bodyPr>
            <a:noAutofit/>
          </a:bodyPr>
          <a:lstStyle/>
          <a:p>
            <a:r>
              <a:rPr lang="en-US" sz="3800" b="1" dirty="0">
                <a:solidFill>
                  <a:schemeClr val="tx1">
                    <a:lumMod val="95000"/>
                  </a:schemeClr>
                </a:solidFill>
                <a:latin typeface="Trebuchet MS" panose="020B0603020202020204" pitchFamily="34" charset="0"/>
                <a:ea typeface="Adobe Gothic Std B" panose="020B0800000000000000" pitchFamily="34" charset="-128"/>
                <a:cs typeface="Times New Roman" panose="02020603050405020304" pitchFamily="18" charset="0"/>
              </a:rPr>
              <a:t>Benefits of Being a Collin College Dual Credit Student</a:t>
            </a:r>
          </a:p>
        </p:txBody>
      </p:sp>
      <p:sp>
        <p:nvSpPr>
          <p:cNvPr id="3" name="Content Placeholder 2"/>
          <p:cNvSpPr>
            <a:spLocks noGrp="1"/>
          </p:cNvSpPr>
          <p:nvPr>
            <p:ph idx="1"/>
          </p:nvPr>
        </p:nvSpPr>
        <p:spPr>
          <a:xfrm>
            <a:off x="6442423" y="2336457"/>
            <a:ext cx="5486400" cy="3810000"/>
          </a:xfrm>
        </p:spPr>
        <p:txBody>
          <a:bodyPr>
            <a:normAutofit lnSpcReduction="10000"/>
          </a:bodyPr>
          <a:lstStyle/>
          <a:p>
            <a:r>
              <a:rPr lang="en-US" sz="2000" dirty="0">
                <a:solidFill>
                  <a:schemeClr val="tx1">
                    <a:lumMod val="95000"/>
                  </a:schemeClr>
                </a:solidFill>
                <a:latin typeface="Candara" panose="020E0502030303020204" pitchFamily="34" charset="0"/>
                <a:ea typeface="Adobe Gothic Std B" panose="020B0800000000000000" pitchFamily="34" charset="-128"/>
              </a:rPr>
              <a:t>Courses count toward high school credit</a:t>
            </a:r>
          </a:p>
          <a:p>
            <a:endParaRPr lang="en-US" sz="1000" dirty="0">
              <a:solidFill>
                <a:schemeClr val="tx1">
                  <a:lumMod val="95000"/>
                </a:schemeClr>
              </a:solidFill>
              <a:latin typeface="Candara" panose="020E0502030303020204" pitchFamily="34" charset="0"/>
              <a:ea typeface="Adobe Gothic Std B" panose="020B0800000000000000" pitchFamily="34" charset="-128"/>
              <a:cs typeface="Arial" panose="020B0604020202020204" pitchFamily="34" charset="0"/>
            </a:endParaRPr>
          </a:p>
          <a:p>
            <a:r>
              <a:rPr lang="en-US" sz="2000" dirty="0">
                <a:solidFill>
                  <a:schemeClr val="tx1">
                    <a:lumMod val="95000"/>
                  </a:schemeClr>
                </a:solidFill>
                <a:latin typeface="Candara" panose="020E0502030303020204" pitchFamily="34" charset="0"/>
                <a:ea typeface="Adobe Gothic Std B" panose="020B0800000000000000" pitchFamily="34" charset="-128"/>
                <a:cs typeface="Arial" panose="020B0604020202020204" pitchFamily="34" charset="0"/>
              </a:rPr>
              <a:t>Small class sizes</a:t>
            </a:r>
          </a:p>
          <a:p>
            <a:endParaRPr lang="en-US" sz="1000" dirty="0">
              <a:solidFill>
                <a:schemeClr val="tx1">
                  <a:lumMod val="95000"/>
                </a:schemeClr>
              </a:solidFill>
              <a:latin typeface="Candara" panose="020E0502030303020204" pitchFamily="34" charset="0"/>
              <a:ea typeface="Adobe Gothic Std B" panose="020B0800000000000000" pitchFamily="34" charset="-128"/>
              <a:cs typeface="Arial" panose="020B0604020202020204" pitchFamily="34" charset="0"/>
            </a:endParaRPr>
          </a:p>
          <a:p>
            <a:r>
              <a:rPr lang="en-US" sz="2000" dirty="0">
                <a:solidFill>
                  <a:schemeClr val="tx1">
                    <a:lumMod val="95000"/>
                  </a:schemeClr>
                </a:solidFill>
                <a:latin typeface="Candara" panose="020E0502030303020204" pitchFamily="34" charset="0"/>
                <a:ea typeface="Adobe Gothic Std B" panose="020B0800000000000000" pitchFamily="34" charset="-128"/>
                <a:cs typeface="Arial" panose="020B0604020202020204" pitchFamily="34" charset="0"/>
              </a:rPr>
              <a:t>Educational support from Collin College instructors and support services</a:t>
            </a:r>
          </a:p>
          <a:p>
            <a:endParaRPr lang="en-US" sz="1000" dirty="0">
              <a:solidFill>
                <a:schemeClr val="tx1">
                  <a:lumMod val="95000"/>
                </a:schemeClr>
              </a:solidFill>
              <a:latin typeface="Candara" panose="020E0502030303020204" pitchFamily="34" charset="0"/>
              <a:ea typeface="Adobe Gothic Std B" panose="020B0800000000000000" pitchFamily="34" charset="-128"/>
              <a:cs typeface="Arial" panose="020B0604020202020204" pitchFamily="34" charset="0"/>
            </a:endParaRPr>
          </a:p>
          <a:p>
            <a:pPr eaLnBrk="1" hangingPunct="1"/>
            <a:r>
              <a:rPr lang="en-US" sz="2000" dirty="0">
                <a:solidFill>
                  <a:schemeClr val="tx1">
                    <a:lumMod val="95000"/>
                  </a:schemeClr>
                </a:solidFill>
                <a:latin typeface="Candara" panose="020E0502030303020204" pitchFamily="34" charset="0"/>
                <a:ea typeface="Adobe Gothic Std B" panose="020B0800000000000000" pitchFamily="34" charset="-128"/>
              </a:rPr>
              <a:t>Begin a college transcript</a:t>
            </a:r>
          </a:p>
          <a:p>
            <a:pPr eaLnBrk="1" hangingPunct="1"/>
            <a:endParaRPr lang="en-US" sz="1000" dirty="0">
              <a:solidFill>
                <a:schemeClr val="tx1">
                  <a:lumMod val="95000"/>
                </a:schemeClr>
              </a:solidFill>
              <a:latin typeface="Candara" panose="020E0502030303020204" pitchFamily="34" charset="0"/>
              <a:ea typeface="Adobe Gothic Std B" panose="020B0800000000000000" pitchFamily="34" charset="-128"/>
            </a:endParaRPr>
          </a:p>
          <a:p>
            <a:pPr marL="342900" lvl="1" indent="-342900">
              <a:buFontTx/>
              <a:buChar char="•"/>
            </a:pPr>
            <a:r>
              <a:rPr lang="en-US" sz="2000" dirty="0">
                <a:solidFill>
                  <a:schemeClr val="tx1">
                    <a:lumMod val="95000"/>
                  </a:schemeClr>
                </a:solidFill>
                <a:latin typeface="Candara" panose="020E0502030303020204" pitchFamily="34" charset="0"/>
                <a:ea typeface="Adobe Gothic Std B" panose="020B0800000000000000" pitchFamily="34" charset="-128"/>
              </a:rPr>
              <a:t>Experience college rigor and environment</a:t>
            </a:r>
          </a:p>
          <a:p>
            <a:pPr marL="342900" lvl="1" indent="-342900">
              <a:buFontTx/>
              <a:buChar char="•"/>
            </a:pPr>
            <a:endParaRPr lang="en-US" sz="1000" dirty="0">
              <a:solidFill>
                <a:schemeClr val="tx1">
                  <a:lumMod val="95000"/>
                </a:schemeClr>
              </a:solidFill>
              <a:latin typeface="Candara" panose="020E0502030303020204" pitchFamily="34" charset="0"/>
              <a:ea typeface="Adobe Gothic Std B" panose="020B0800000000000000" pitchFamily="34" charset="-128"/>
            </a:endParaRPr>
          </a:p>
          <a:p>
            <a:pPr marL="342900" lvl="1" indent="-342900">
              <a:buFontTx/>
              <a:buChar char="•"/>
            </a:pPr>
            <a:r>
              <a:rPr lang="en-US" sz="2000" dirty="0">
                <a:solidFill>
                  <a:schemeClr val="tx1">
                    <a:lumMod val="95000"/>
                  </a:schemeClr>
                </a:solidFill>
                <a:latin typeface="Candara" panose="020E0502030303020204" pitchFamily="34" charset="0"/>
                <a:ea typeface="Adobe Gothic Std B" panose="020B0800000000000000" pitchFamily="34" charset="-128"/>
              </a:rPr>
              <a:t>Time to degree completion</a:t>
            </a:r>
          </a:p>
          <a:p>
            <a:pPr marL="342900" lvl="1" indent="-342900">
              <a:buFontTx/>
              <a:buChar char="•"/>
            </a:pPr>
            <a:endParaRPr lang="en-US" sz="1000" dirty="0">
              <a:solidFill>
                <a:schemeClr val="tx1">
                  <a:lumMod val="95000"/>
                </a:schemeClr>
              </a:solidFill>
              <a:latin typeface="Candara" panose="020E0502030303020204" pitchFamily="34" charset="0"/>
              <a:ea typeface="Adobe Gothic Std B" panose="020B0800000000000000" pitchFamily="34" charset="-128"/>
            </a:endParaRPr>
          </a:p>
          <a:p>
            <a:pPr marL="342900" lvl="1" indent="-342900">
              <a:buFontTx/>
              <a:buChar char="•"/>
            </a:pPr>
            <a:r>
              <a:rPr lang="en-US" sz="2000" dirty="0">
                <a:solidFill>
                  <a:schemeClr val="tx1">
                    <a:lumMod val="95000"/>
                  </a:schemeClr>
                </a:solidFill>
                <a:latin typeface="Candara" panose="020E0502030303020204" pitchFamily="34" charset="0"/>
                <a:ea typeface="Adobe Gothic Std B" panose="020B0800000000000000" pitchFamily="34" charset="-128"/>
              </a:rPr>
              <a:t>Cost savings</a:t>
            </a:r>
          </a:p>
          <a:p>
            <a:endParaRPr lang="en-US" sz="2400" dirty="0">
              <a:solidFill>
                <a:schemeClr val="bg1"/>
              </a:solidFill>
              <a:latin typeface="Eras Demi ITC" panose="020B0805030504020804" pitchFamily="34" charset="0"/>
              <a:cs typeface="Arial" panose="020B0604020202020204" pitchFamily="34" charset="0"/>
            </a:endParaRPr>
          </a:p>
          <a:p>
            <a:endParaRPr lang="en-US" sz="8800" b="1" dirty="0">
              <a:solidFill>
                <a:schemeClr val="bg1"/>
              </a:solidFill>
              <a:latin typeface="Georgia" panose="02040502050405020303" pitchFamily="18" charset="0"/>
              <a:ea typeface="A Gentle Touch" panose="02000603000000000000" pitchFamily="2" charset="0"/>
              <a:cs typeface="Arial" panose="020B0604020202020204" pitchFamily="34" charset="0"/>
            </a:endParaRPr>
          </a:p>
          <a:p>
            <a:pPr marL="0" indent="0">
              <a:buNone/>
            </a:pPr>
            <a:endParaRPr lang="en-US" sz="2400" i="1" dirty="0">
              <a:solidFill>
                <a:schemeClr val="bg1"/>
              </a:solidFill>
            </a:endParaRPr>
          </a:p>
        </p:txBody>
      </p:sp>
      <p:pic>
        <p:nvPicPr>
          <p:cNvPr id="6" name="Picture 5">
            <a:extLst>
              <a:ext uri="{FF2B5EF4-FFF2-40B4-BE49-F238E27FC236}">
                <a16:creationId xmlns:a16="http://schemas.microsoft.com/office/drawing/2014/main" id="{2D688D62-5335-4D67-819E-AF25F0D3FF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836"/>
            <a:ext cx="6176143" cy="5385764"/>
          </a:xfrm>
          <a:prstGeom prst="rect">
            <a:avLst/>
          </a:prstGeom>
        </p:spPr>
      </p:pic>
      <p:sp>
        <p:nvSpPr>
          <p:cNvPr id="5" name="Rectangle 4"/>
          <p:cNvSpPr/>
          <p:nvPr/>
        </p:nvSpPr>
        <p:spPr>
          <a:xfrm>
            <a:off x="6164312" y="0"/>
            <a:ext cx="224657"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5628D86-035C-4BDD-B434-454C95098AEA}"/>
              </a:ext>
            </a:extLst>
          </p:cNvPr>
          <p:cNvPicPr>
            <a:picLocks noChangeAspect="1"/>
          </p:cNvPicPr>
          <p:nvPr/>
        </p:nvPicPr>
        <p:blipFill>
          <a:blip r:embed="rId4"/>
          <a:stretch>
            <a:fillRect/>
          </a:stretch>
        </p:blipFill>
        <p:spPr>
          <a:xfrm>
            <a:off x="11305595" y="6172200"/>
            <a:ext cx="713752" cy="564292"/>
          </a:xfrm>
          <a:prstGeom prst="rect">
            <a:avLst/>
          </a:prstGeom>
        </p:spPr>
      </p:pic>
    </p:spTree>
    <p:extLst>
      <p:ext uri="{BB962C8B-B14F-4D97-AF65-F5344CB8AC3E}">
        <p14:creationId xmlns:p14="http://schemas.microsoft.com/office/powerpoint/2010/main" val="1309953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30"/>
          <p:cNvSpPr txBox="1">
            <a:spLocks noGrp="1"/>
          </p:cNvSpPr>
          <p:nvPr>
            <p:ph type="title"/>
          </p:nvPr>
        </p:nvSpPr>
        <p:spPr>
          <a:xfrm>
            <a:off x="0" y="228600"/>
            <a:ext cx="12192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Trebuchet MS"/>
              <a:buNone/>
            </a:pPr>
            <a:r>
              <a:rPr lang="en-US" b="1" dirty="0">
                <a:latin typeface="Candara" panose="020E0502030303020204" pitchFamily="34" charset="0"/>
              </a:rPr>
              <a:t>Hold Resolution Guide </a:t>
            </a:r>
            <a:endParaRPr dirty="0">
              <a:latin typeface="Candara" panose="020E0502030303020204" pitchFamily="34" charset="0"/>
            </a:endParaRPr>
          </a:p>
        </p:txBody>
      </p:sp>
      <p:sp>
        <p:nvSpPr>
          <p:cNvPr id="645" name="Google Shape;645;p30"/>
          <p:cNvSpPr txBox="1">
            <a:spLocks noGrp="1"/>
          </p:cNvSpPr>
          <p:nvPr>
            <p:ph type="body" idx="1"/>
          </p:nvPr>
        </p:nvSpPr>
        <p:spPr>
          <a:xfrm>
            <a:off x="1905000" y="3429000"/>
            <a:ext cx="4419600" cy="3048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US" sz="2400" dirty="0">
                <a:latin typeface="Candara" panose="020E0502030303020204" pitchFamily="34" charset="0"/>
                <a:ea typeface="Candara"/>
                <a:cs typeface="Candara"/>
                <a:sym typeface="Candara"/>
              </a:rPr>
              <a:t>HS Permission Form</a:t>
            </a:r>
            <a:endParaRPr dirty="0">
              <a:latin typeface="Candara" panose="020E0502030303020204" pitchFamily="34" charset="0"/>
            </a:endParaRPr>
          </a:p>
          <a:p>
            <a:pPr marL="342900" lvl="0" indent="-342900" algn="l" rtl="0">
              <a:spcBef>
                <a:spcPts val="480"/>
              </a:spcBef>
              <a:spcAft>
                <a:spcPts val="0"/>
              </a:spcAft>
              <a:buClr>
                <a:schemeClr val="lt1"/>
              </a:buClr>
              <a:buSzPts val="2400"/>
              <a:buChar char="•"/>
            </a:pPr>
            <a:r>
              <a:rPr lang="en-US" sz="2400" dirty="0">
                <a:latin typeface="Candara" panose="020E0502030303020204" pitchFamily="34" charset="0"/>
                <a:ea typeface="Candara"/>
                <a:cs typeface="Candara"/>
                <a:sym typeface="Candara"/>
              </a:rPr>
              <a:t>SSN/ITIN/WS9 Required</a:t>
            </a:r>
            <a:endParaRPr dirty="0">
              <a:latin typeface="Candara" panose="020E0502030303020204" pitchFamily="34" charset="0"/>
            </a:endParaRPr>
          </a:p>
          <a:p>
            <a:pPr marL="342900" lvl="0" indent="-342900" algn="l" rtl="0">
              <a:spcBef>
                <a:spcPts val="480"/>
              </a:spcBef>
              <a:spcAft>
                <a:spcPts val="0"/>
              </a:spcAft>
              <a:buClr>
                <a:schemeClr val="lt1"/>
              </a:buClr>
              <a:buSzPts val="2400"/>
              <a:buChar char="•"/>
            </a:pPr>
            <a:r>
              <a:rPr lang="en-US" sz="2400" dirty="0">
                <a:latin typeface="Candara" panose="020E0502030303020204" pitchFamily="34" charset="0"/>
                <a:ea typeface="Candara"/>
                <a:cs typeface="Candara"/>
                <a:sym typeface="Candara"/>
              </a:rPr>
              <a:t>Immunization Proof Required</a:t>
            </a:r>
            <a:endParaRPr dirty="0">
              <a:latin typeface="Candara" panose="020E0502030303020204" pitchFamily="34" charset="0"/>
            </a:endParaRPr>
          </a:p>
          <a:p>
            <a:pPr marL="342900" lvl="0" indent="-342900" algn="l" rtl="0">
              <a:spcBef>
                <a:spcPts val="480"/>
              </a:spcBef>
              <a:spcAft>
                <a:spcPts val="0"/>
              </a:spcAft>
              <a:buClr>
                <a:schemeClr val="lt1"/>
              </a:buClr>
              <a:buSzPts val="2400"/>
              <a:buChar char="•"/>
            </a:pPr>
            <a:r>
              <a:rPr lang="en-US" sz="2400" dirty="0">
                <a:latin typeface="Candara" panose="020E0502030303020204" pitchFamily="34" charset="0"/>
                <a:ea typeface="Candara"/>
                <a:cs typeface="Candara"/>
                <a:sym typeface="Candara"/>
              </a:rPr>
              <a:t>TSI Assessment</a:t>
            </a:r>
            <a:endParaRPr dirty="0">
              <a:latin typeface="Candara" panose="020E0502030303020204" pitchFamily="34" charset="0"/>
            </a:endParaRPr>
          </a:p>
          <a:p>
            <a:pPr marL="342900" lvl="0" indent="-342900" algn="l" rtl="0">
              <a:spcBef>
                <a:spcPts val="480"/>
              </a:spcBef>
              <a:spcAft>
                <a:spcPts val="0"/>
              </a:spcAft>
              <a:buClr>
                <a:schemeClr val="lt1"/>
              </a:buClr>
              <a:buSzPts val="2400"/>
              <a:buChar char="•"/>
            </a:pPr>
            <a:r>
              <a:rPr lang="en-US" sz="2400" dirty="0">
                <a:latin typeface="Candara" panose="020E0502030303020204" pitchFamily="34" charset="0"/>
                <a:ea typeface="Candara"/>
                <a:cs typeface="Candara"/>
                <a:sym typeface="Candara"/>
              </a:rPr>
              <a:t>And others!</a:t>
            </a:r>
            <a:endParaRPr dirty="0">
              <a:latin typeface="Candara" panose="020E0502030303020204" pitchFamily="34" charset="0"/>
            </a:endParaRPr>
          </a:p>
        </p:txBody>
      </p:sp>
      <p:sp>
        <p:nvSpPr>
          <p:cNvPr id="646" name="Google Shape;646;p30"/>
          <p:cNvSpPr txBox="1"/>
          <p:nvPr/>
        </p:nvSpPr>
        <p:spPr>
          <a:xfrm>
            <a:off x="1371600" y="1295400"/>
            <a:ext cx="7696200"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Trebuchet MS"/>
              <a:buNone/>
            </a:pPr>
            <a:r>
              <a:rPr lang="en-US" sz="2800" b="1" dirty="0">
                <a:solidFill>
                  <a:schemeClr val="lt1"/>
                </a:solidFill>
                <a:latin typeface="Trebuchet MS"/>
                <a:ea typeface="Trebuchet MS"/>
                <a:cs typeface="Trebuchet MS"/>
                <a:sym typeface="Trebuchet MS"/>
              </a:rPr>
              <a:t>Need Assistance with Holds?</a:t>
            </a:r>
            <a:endParaRPr dirty="0"/>
          </a:p>
        </p:txBody>
      </p:sp>
      <p:pic>
        <p:nvPicPr>
          <p:cNvPr id="647" name="Google Shape;647;p30">
            <a:hlinkClick r:id="rId3"/>
          </p:cNvPr>
          <p:cNvPicPr preferRelativeResize="0"/>
          <p:nvPr/>
        </p:nvPicPr>
        <p:blipFill rotWithShape="1">
          <a:blip r:embed="rId4">
            <a:alphaModFix/>
          </a:blip>
          <a:srcRect b="4079"/>
          <a:stretch/>
        </p:blipFill>
        <p:spPr>
          <a:xfrm>
            <a:off x="8530900" y="1336635"/>
            <a:ext cx="3203900" cy="5175332"/>
          </a:xfrm>
          <a:prstGeom prst="rect">
            <a:avLst/>
          </a:prstGeom>
          <a:noFill/>
          <a:ln>
            <a:noFill/>
          </a:ln>
        </p:spPr>
      </p:pic>
      <p:sp>
        <p:nvSpPr>
          <p:cNvPr id="648" name="Google Shape;648;p30"/>
          <p:cNvSpPr txBox="1"/>
          <p:nvPr/>
        </p:nvSpPr>
        <p:spPr>
          <a:xfrm>
            <a:off x="609600" y="2133600"/>
            <a:ext cx="7696200"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400"/>
              <a:buFont typeface="Candara"/>
              <a:buNone/>
            </a:pPr>
            <a:r>
              <a:rPr lang="en-US" sz="2400" b="1" dirty="0">
                <a:solidFill>
                  <a:schemeClr val="lt1"/>
                </a:solidFill>
                <a:latin typeface="Candara"/>
                <a:ea typeface="Candara"/>
                <a:cs typeface="Candara"/>
                <a:sym typeface="Candara"/>
              </a:rPr>
              <a:t>Use our </a:t>
            </a:r>
            <a:r>
              <a:rPr lang="en-US" sz="2400" b="1" u="sng" dirty="0">
                <a:solidFill>
                  <a:schemeClr val="lt1"/>
                </a:solidFill>
                <a:latin typeface="Candara"/>
                <a:ea typeface="Candara"/>
                <a:cs typeface="Candara"/>
                <a:sym typeface="Candara"/>
                <a:hlinkClick r:id="rId3">
                  <a:extLst>
                    <a:ext uri="{A12FA001-AC4F-418D-AE19-62706E023703}">
                      <ahyp:hlinkClr xmlns:ahyp="http://schemas.microsoft.com/office/drawing/2018/hyperlinkcolor" val="tx"/>
                    </a:ext>
                  </a:extLst>
                </a:hlinkClick>
              </a:rPr>
              <a:t>Hold Resolution Guide</a:t>
            </a:r>
            <a:r>
              <a:rPr lang="en-US" sz="2400" b="1" dirty="0">
                <a:solidFill>
                  <a:schemeClr val="lt1"/>
                </a:solidFill>
                <a:latin typeface="Candara"/>
                <a:ea typeface="Candara"/>
                <a:cs typeface="Candara"/>
                <a:sym typeface="Candara"/>
              </a:rPr>
              <a:t> to take care of the following holds:</a:t>
            </a:r>
            <a:endParaRPr dirty="0"/>
          </a:p>
        </p:txBody>
      </p:sp>
      <p:pic>
        <p:nvPicPr>
          <p:cNvPr id="649" name="Google Shape;649;p30"/>
          <p:cNvPicPr preferRelativeResize="0"/>
          <p:nvPr/>
        </p:nvPicPr>
        <p:blipFill rotWithShape="1">
          <a:blip r:embed="rId5">
            <a:alphaModFix/>
          </a:blip>
          <a:srcRect/>
          <a:stretch/>
        </p:blipFill>
        <p:spPr>
          <a:xfrm>
            <a:off x="262070" y="6079886"/>
            <a:ext cx="695060" cy="54951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31"/>
          <p:cNvSpPr txBox="1">
            <a:spLocks noGrp="1"/>
          </p:cNvSpPr>
          <p:nvPr>
            <p:ph type="ctrTitle"/>
          </p:nvPr>
        </p:nvSpPr>
        <p:spPr>
          <a:xfrm>
            <a:off x="1134980" y="3733800"/>
            <a:ext cx="9922040" cy="1034692"/>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ts val="3959"/>
              <a:buFont typeface="Open Sans"/>
              <a:buNone/>
            </a:pPr>
            <a:br>
              <a:rPr lang="en-US" sz="3959" dirty="0">
                <a:latin typeface="Trebuchet MS" panose="020B0603020202020204" pitchFamily="34" charset="0"/>
                <a:ea typeface="Open Sans"/>
                <a:cs typeface="Open Sans"/>
                <a:sym typeface="Open Sans"/>
              </a:rPr>
            </a:br>
            <a:r>
              <a:rPr lang="en-US" sz="7200" b="1" dirty="0">
                <a:latin typeface="Trebuchet MS" panose="020B0603020202020204" pitchFamily="34" charset="0"/>
                <a:ea typeface="Open Sans"/>
                <a:cs typeface="Open Sans"/>
                <a:sym typeface="Open Sans"/>
              </a:rPr>
              <a:t>3</a:t>
            </a:r>
            <a:r>
              <a:rPr lang="en-US" sz="7200" b="1" dirty="0">
                <a:latin typeface="Trebuchet MS" panose="020B0603020202020204" pitchFamily="34" charset="0"/>
              </a:rPr>
              <a:t>.</a:t>
            </a:r>
            <a:r>
              <a:rPr lang="en-US" sz="6030" b="1" dirty="0">
                <a:latin typeface="Trebuchet MS" panose="020B0603020202020204" pitchFamily="34" charset="0"/>
              </a:rPr>
              <a:t> </a:t>
            </a:r>
            <a:r>
              <a:rPr lang="en-US" sz="7200" dirty="0">
                <a:latin typeface="Trebuchet MS" panose="020B0603020202020204" pitchFamily="34" charset="0"/>
              </a:rPr>
              <a:t>Ready to Register </a:t>
            </a:r>
            <a:endParaRPr dirty="0">
              <a:latin typeface="Trebuchet MS" panose="020B0603020202020204" pitchFamily="34" charset="0"/>
            </a:endParaRPr>
          </a:p>
        </p:txBody>
      </p:sp>
      <p:pic>
        <p:nvPicPr>
          <p:cNvPr id="655" name="Google Shape;655;p31"/>
          <p:cNvPicPr preferRelativeResize="0"/>
          <p:nvPr/>
        </p:nvPicPr>
        <p:blipFill rotWithShape="1">
          <a:blip r:embed="rId3">
            <a:alphaModFix/>
          </a:blip>
          <a:srcRect/>
          <a:stretch/>
        </p:blipFill>
        <p:spPr>
          <a:xfrm>
            <a:off x="0" y="-1"/>
            <a:ext cx="12192000" cy="3120819"/>
          </a:xfrm>
          <a:prstGeom prst="rect">
            <a:avLst/>
          </a:prstGeom>
          <a:noFill/>
          <a:ln>
            <a:noFill/>
          </a:ln>
        </p:spPr>
      </p:pic>
      <p:sp>
        <p:nvSpPr>
          <p:cNvPr id="656" name="Google Shape;656;p31"/>
          <p:cNvSpPr/>
          <p:nvPr/>
        </p:nvSpPr>
        <p:spPr>
          <a:xfrm rot="10800000">
            <a:off x="0" y="3120817"/>
            <a:ext cx="12192000" cy="308183"/>
          </a:xfrm>
          <a:prstGeom prst="rect">
            <a:avLst/>
          </a:prstGeom>
          <a:solidFill>
            <a:srgbClr val="C1DA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57" name="Google Shape;657;p31"/>
          <p:cNvPicPr preferRelativeResize="0"/>
          <p:nvPr/>
        </p:nvPicPr>
        <p:blipFill rotWithShape="1">
          <a:blip r:embed="rId4">
            <a:alphaModFix/>
          </a:blip>
          <a:srcRect/>
          <a:stretch/>
        </p:blipFill>
        <p:spPr>
          <a:xfrm>
            <a:off x="5181600" y="5410200"/>
            <a:ext cx="1426588" cy="112785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5B9D4F5-C23A-44E3-A50F-709E3C215582}"/>
              </a:ext>
            </a:extLst>
          </p:cNvPr>
          <p:cNvPicPr>
            <a:picLocks noChangeAspect="1"/>
          </p:cNvPicPr>
          <p:nvPr/>
        </p:nvPicPr>
        <p:blipFill rotWithShape="1">
          <a:blip r:embed="rId3"/>
          <a:srcRect r="22910" b="34122"/>
          <a:stretch/>
        </p:blipFill>
        <p:spPr>
          <a:xfrm>
            <a:off x="6109528" y="3710578"/>
            <a:ext cx="4830411" cy="1056922"/>
          </a:xfrm>
          <a:prstGeom prst="rect">
            <a:avLst/>
          </a:prstGeom>
        </p:spPr>
      </p:pic>
      <p:pic>
        <p:nvPicPr>
          <p:cNvPr id="16" name="Picture 15">
            <a:extLst>
              <a:ext uri="{FF2B5EF4-FFF2-40B4-BE49-F238E27FC236}">
                <a16:creationId xmlns:a16="http://schemas.microsoft.com/office/drawing/2014/main" id="{AEF59A2B-2213-4D75-A9FF-4F743E0DDD78}"/>
              </a:ext>
            </a:extLst>
          </p:cNvPr>
          <p:cNvPicPr>
            <a:picLocks noChangeAspect="1"/>
          </p:cNvPicPr>
          <p:nvPr/>
        </p:nvPicPr>
        <p:blipFill>
          <a:blip r:embed="rId4"/>
          <a:stretch>
            <a:fillRect/>
          </a:stretch>
        </p:blipFill>
        <p:spPr>
          <a:xfrm>
            <a:off x="6497299" y="4689773"/>
            <a:ext cx="4343400" cy="2047875"/>
          </a:xfrm>
          <a:prstGeom prst="rect">
            <a:avLst/>
          </a:prstGeom>
        </p:spPr>
      </p:pic>
      <p:pic>
        <p:nvPicPr>
          <p:cNvPr id="9" name="Picture 8">
            <a:extLst>
              <a:ext uri="{FF2B5EF4-FFF2-40B4-BE49-F238E27FC236}">
                <a16:creationId xmlns:a16="http://schemas.microsoft.com/office/drawing/2014/main" id="{41CF1085-2944-4BA2-BD84-184BEA6C0230}"/>
              </a:ext>
            </a:extLst>
          </p:cNvPr>
          <p:cNvPicPr>
            <a:picLocks noChangeAspect="1"/>
          </p:cNvPicPr>
          <p:nvPr/>
        </p:nvPicPr>
        <p:blipFill>
          <a:blip r:embed="rId5"/>
          <a:stretch>
            <a:fillRect/>
          </a:stretch>
        </p:blipFill>
        <p:spPr>
          <a:xfrm>
            <a:off x="7069853" y="1361989"/>
            <a:ext cx="3198293" cy="2328259"/>
          </a:xfrm>
          <a:prstGeom prst="rect">
            <a:avLst/>
          </a:prstGeom>
        </p:spPr>
      </p:pic>
      <p:sp>
        <p:nvSpPr>
          <p:cNvPr id="7" name="Title 1"/>
          <p:cNvSpPr txBox="1">
            <a:spLocks/>
          </p:cNvSpPr>
          <p:nvPr/>
        </p:nvSpPr>
        <p:spPr bwMode="auto">
          <a:xfrm>
            <a:off x="745958" y="792368"/>
            <a:ext cx="10515601" cy="385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EEECE1"/>
                </a:solidFill>
                <a:effectLst/>
                <a:uLnTx/>
                <a:uFillTx/>
                <a:latin typeface="Candara" panose="020E0502030303020204" pitchFamily="34" charset="0"/>
                <a:cs typeface="Arial" panose="020B0604020202020204" pitchFamily="34" charset="0"/>
              </a:rPr>
              <a:t> </a:t>
            </a:r>
            <a:r>
              <a:rPr kumimoji="0" lang="en-US" sz="2000" b="0" i="0" u="none" strike="noStrike" kern="1200" cap="none" spc="0" normalizeH="0" baseline="0" noProof="0" dirty="0">
                <a:ln>
                  <a:noFill/>
                </a:ln>
                <a:solidFill>
                  <a:srgbClr val="EEECE1"/>
                </a:solidFill>
                <a:effectLst/>
                <a:uLnTx/>
                <a:uFillTx/>
                <a:latin typeface="Candara" panose="020E0502030303020204" pitchFamily="34" charset="0"/>
                <a:ea typeface="Adobe Gothic Std B" panose="020B0800000000000000" pitchFamily="34" charset="-128"/>
                <a:cs typeface="Arial" panose="020B0604020202020204" pitchFamily="34" charset="0"/>
              </a:rPr>
              <a:t>For Dual Credit Classes at High School/College Campus</a:t>
            </a:r>
            <a:endParaRPr kumimoji="0" lang="en-US" sz="2000" b="1" i="1" u="none" strike="noStrike" kern="1200" cap="none" spc="0" normalizeH="0" baseline="0" noProof="0" dirty="0">
              <a:ln>
                <a:noFill/>
              </a:ln>
              <a:solidFill>
                <a:prstClr val="black"/>
              </a:solidFill>
              <a:effectLst/>
              <a:uLnTx/>
              <a:uFillTx/>
              <a:latin typeface="Candara" panose="020E0502030303020204" pitchFamily="34" charset="0"/>
              <a:ea typeface="Adobe Gothic Std B" panose="020B0800000000000000" pitchFamily="34" charset="-128"/>
            </a:endParaRPr>
          </a:p>
        </p:txBody>
      </p:sp>
      <p:sp>
        <p:nvSpPr>
          <p:cNvPr id="8" name="Content Placeholder 2"/>
          <p:cNvSpPr txBox="1">
            <a:spLocks/>
          </p:cNvSpPr>
          <p:nvPr/>
        </p:nvSpPr>
        <p:spPr bwMode="auto">
          <a:xfrm>
            <a:off x="533400" y="1219200"/>
            <a:ext cx="5251846" cy="3939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ts val="600"/>
              </a:spcAft>
              <a:buClrTx/>
              <a:buSzTx/>
              <a:buFontTx/>
              <a:buNone/>
              <a:tabLst/>
              <a:defRPr/>
            </a:pPr>
            <a:endParaRPr kumimoji="0" lang="en-US" sz="2200" b="0" i="0" u="none" strike="noStrike" kern="0" cap="none" spc="0" normalizeH="0" baseline="0" noProof="0" dirty="0">
              <a:ln>
                <a:noFill/>
              </a:ln>
              <a:solidFill>
                <a:prstClr val="white"/>
              </a:solidFill>
              <a:effectLst/>
              <a:uLnTx/>
              <a:uFillTx/>
              <a:latin typeface="Eras Demi ITC" panose="020B0805030504020804" pitchFamily="34" charset="0"/>
              <a:ea typeface="+mn-ea"/>
              <a:cs typeface="+mn-cs"/>
            </a:endParaRPr>
          </a:p>
          <a:p>
            <a:pPr marL="342900" marR="0" lvl="0" indent="-342900" algn="l" defTabSz="914400" rtl="0" eaLnBrk="0" fontAlgn="base" latinLnBrk="0" hangingPunct="0">
              <a:lnSpc>
                <a:spcPct val="100000"/>
              </a:lnSpc>
              <a:spcBef>
                <a:spcPct val="20000"/>
              </a:spcBef>
              <a:spcAft>
                <a:spcPts val="600"/>
              </a:spcAft>
              <a:buClrTx/>
              <a:buSzTx/>
              <a:buFontTx/>
              <a:buChar char="•"/>
              <a:tabLst/>
              <a:defRPr/>
            </a:pPr>
            <a:r>
              <a:rPr kumimoji="0" lang="en-US" sz="2200" b="0" i="0" u="none" strike="noStrike" kern="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Log into CougarWeb</a:t>
            </a:r>
          </a:p>
          <a:p>
            <a:pPr marL="342900" marR="0" lvl="0" indent="-342900" algn="l" defTabSz="914400" rtl="0" eaLnBrk="0" fontAlgn="base" latinLnBrk="0" hangingPunct="0">
              <a:lnSpc>
                <a:spcPct val="100000"/>
              </a:lnSpc>
              <a:spcBef>
                <a:spcPct val="20000"/>
              </a:spcBef>
              <a:spcAft>
                <a:spcPts val="600"/>
              </a:spcAft>
              <a:buClrTx/>
              <a:buSzTx/>
              <a:buFontTx/>
              <a:buChar char="•"/>
              <a:tabLst/>
              <a:defRPr/>
            </a:pPr>
            <a:r>
              <a:rPr kumimoji="0" lang="en-US" sz="2200" b="0" i="0" u="none" strike="noStrike" kern="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Go to </a:t>
            </a:r>
            <a:r>
              <a:rPr kumimoji="0" lang="en-US" sz="2200" b="0" i="1" u="none" strike="noStrike" kern="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Registration and Planning</a:t>
            </a:r>
          </a:p>
          <a:p>
            <a:pPr marL="342900" marR="0" lvl="0" indent="-342900" algn="l" defTabSz="914400" rtl="0" eaLnBrk="0" fontAlgn="base" latinLnBrk="0" hangingPunct="0">
              <a:lnSpc>
                <a:spcPct val="100000"/>
              </a:lnSpc>
              <a:spcBef>
                <a:spcPct val="20000"/>
              </a:spcBef>
              <a:spcAft>
                <a:spcPts val="600"/>
              </a:spcAft>
              <a:buClrTx/>
              <a:buSzTx/>
              <a:buFontTx/>
              <a:buChar char="•"/>
              <a:tabLst/>
              <a:defRPr/>
            </a:pPr>
            <a:r>
              <a:rPr kumimoji="0" lang="en-US" sz="2200" b="0" i="0" u="none" strike="noStrike" kern="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Click on </a:t>
            </a:r>
            <a:r>
              <a:rPr kumimoji="0" lang="en-US" sz="2200" b="0" i="1" u="none" strike="noStrike" kern="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Add, Drop, or Withdraw</a:t>
            </a:r>
          </a:p>
          <a:p>
            <a:pPr marL="342900" marR="0" lvl="0" indent="-342900" algn="l" defTabSz="914400" rtl="0" eaLnBrk="0" fontAlgn="base" latinLnBrk="0" hangingPunct="0">
              <a:lnSpc>
                <a:spcPct val="100000"/>
              </a:lnSpc>
              <a:spcBef>
                <a:spcPct val="20000"/>
              </a:spcBef>
              <a:spcAft>
                <a:spcPts val="600"/>
              </a:spcAft>
              <a:buClrTx/>
              <a:buSzTx/>
              <a:buFontTx/>
              <a:buChar char="•"/>
              <a:tabLst/>
              <a:defRPr/>
            </a:pPr>
            <a:r>
              <a:rPr kumimoji="0" lang="en-US" sz="2200" b="0" i="0" u="none" strike="noStrike" kern="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Enter </a:t>
            </a:r>
            <a:r>
              <a:rPr kumimoji="0" lang="en-US" sz="2200" b="0" i="1" u="none" strike="noStrike" kern="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Credit Fall 2022 </a:t>
            </a:r>
            <a:r>
              <a:rPr kumimoji="0" lang="en-US" sz="2200" b="0" i="0" u="none" strike="noStrike" kern="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term</a:t>
            </a:r>
          </a:p>
          <a:p>
            <a:pPr marL="342900" marR="0" lvl="0" indent="-342900" algn="l" defTabSz="914400" rtl="0" eaLnBrk="0" fontAlgn="base" latinLnBrk="0" hangingPunct="0">
              <a:lnSpc>
                <a:spcPct val="100000"/>
              </a:lnSpc>
              <a:spcBef>
                <a:spcPct val="20000"/>
              </a:spcBef>
              <a:spcAft>
                <a:spcPts val="600"/>
              </a:spcAft>
              <a:buClrTx/>
              <a:buSzTx/>
              <a:buFontTx/>
              <a:buChar char="•"/>
              <a:tabLst/>
              <a:defRPr/>
            </a:pPr>
            <a:r>
              <a:rPr kumimoji="0" lang="en-US" sz="2200" b="0" i="0" u="none" strike="noStrike" kern="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Click on </a:t>
            </a:r>
            <a:r>
              <a:rPr kumimoji="0" lang="en-US" sz="2200" b="0" i="1" u="none" strike="noStrike" kern="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Enter CRNs </a:t>
            </a:r>
            <a:r>
              <a:rPr kumimoji="0" lang="en-US" sz="2200" b="0" i="0" u="none" strike="noStrike" kern="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tab</a:t>
            </a:r>
          </a:p>
          <a:p>
            <a:pPr marL="342900" marR="0" lvl="0" indent="-342900" algn="l" defTabSz="914400" rtl="0" eaLnBrk="0" fontAlgn="base" latinLnBrk="0" hangingPunct="0">
              <a:lnSpc>
                <a:spcPct val="100000"/>
              </a:lnSpc>
              <a:spcBef>
                <a:spcPct val="20000"/>
              </a:spcBef>
              <a:spcAft>
                <a:spcPts val="600"/>
              </a:spcAft>
              <a:buClrTx/>
              <a:buSzTx/>
              <a:buFontTx/>
              <a:buChar char="•"/>
              <a:tabLst/>
              <a:defRPr/>
            </a:pPr>
            <a:r>
              <a:rPr kumimoji="0" lang="en-US" sz="2200" b="0" i="0" u="none" strike="noStrike" kern="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Enter </a:t>
            </a:r>
            <a:r>
              <a:rPr kumimoji="0" lang="en-US" sz="2200" b="0" i="1" u="none" strike="noStrike" kern="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the specific CRN  </a:t>
            </a:r>
            <a:r>
              <a:rPr kumimoji="0" lang="en-US" sz="2200" b="0" i="0" u="none" strike="noStrike" kern="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for your designated course</a:t>
            </a:r>
          </a:p>
          <a:p>
            <a:pPr marL="342900" marR="0" lvl="0" indent="-342900" algn="l" defTabSz="914400" rtl="0" eaLnBrk="0" fontAlgn="base" latinLnBrk="0" hangingPunct="0">
              <a:lnSpc>
                <a:spcPct val="100000"/>
              </a:lnSpc>
              <a:spcBef>
                <a:spcPct val="20000"/>
              </a:spcBef>
              <a:spcAft>
                <a:spcPts val="600"/>
              </a:spcAft>
              <a:buClrTx/>
              <a:buSzTx/>
              <a:buFontTx/>
              <a:buChar char="•"/>
              <a:tabLst/>
              <a:defRPr/>
            </a:pPr>
            <a:r>
              <a:rPr kumimoji="0" lang="en-US" sz="2200" b="0" i="0" u="none" strike="noStrike" kern="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Click </a:t>
            </a:r>
            <a:r>
              <a:rPr kumimoji="0" lang="en-US" sz="2200" b="0" i="1" u="none" strike="noStrike" kern="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Add to Summary</a:t>
            </a:r>
          </a:p>
          <a:p>
            <a:pPr marL="342900" marR="0" lvl="0" indent="-342900" algn="l" defTabSz="914400" rtl="0" eaLnBrk="0" fontAlgn="base" latinLnBrk="0" hangingPunct="0">
              <a:lnSpc>
                <a:spcPct val="100000"/>
              </a:lnSpc>
              <a:spcBef>
                <a:spcPct val="20000"/>
              </a:spcBef>
              <a:spcAft>
                <a:spcPts val="600"/>
              </a:spcAft>
              <a:buClrTx/>
              <a:buSzTx/>
              <a:buFontTx/>
              <a:buChar char="•"/>
              <a:tabLst/>
              <a:defRPr/>
            </a:pPr>
            <a:r>
              <a:rPr kumimoji="0" lang="en-US" sz="2200" b="0" i="0" u="none" strike="noStrike" kern="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Click </a:t>
            </a:r>
            <a:r>
              <a:rPr kumimoji="0" lang="en-US" sz="2200" b="0" i="1" u="none" strike="noStrike" kern="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Submit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1" u="none" strike="noStrike" kern="0" cap="none" spc="0" normalizeH="0" baseline="0" noProof="0" dirty="0">
              <a:ln>
                <a:noFill/>
              </a:ln>
              <a:solidFill>
                <a:prstClr val="white"/>
              </a:solidFill>
              <a:effectLst/>
              <a:uLnTx/>
              <a:uFillTx/>
              <a:latin typeface="Eras Demi ITC" panose="020B0805030504020804" pitchFamily="34" charset="0"/>
              <a:ea typeface="+mn-ea"/>
              <a:cs typeface="+mn-cs"/>
            </a:endParaRPr>
          </a:p>
        </p:txBody>
      </p:sp>
      <p:sp>
        <p:nvSpPr>
          <p:cNvPr id="2" name="Rectangle 1"/>
          <p:cNvSpPr/>
          <p:nvPr/>
        </p:nvSpPr>
        <p:spPr>
          <a:xfrm>
            <a:off x="0" y="177628"/>
            <a:ext cx="12191999" cy="76944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prstClr val="white"/>
                </a:solidFill>
                <a:effectLst/>
                <a:uLnTx/>
                <a:uFillTx/>
                <a:latin typeface="Trebuchet MS" panose="020B0603020202020204" pitchFamily="34" charset="0"/>
                <a:ea typeface="Adobe Gothic Std B" panose="020B0800000000000000" pitchFamily="34" charset="-128"/>
              </a:rPr>
              <a:t>Registration Instructions </a:t>
            </a:r>
          </a:p>
        </p:txBody>
      </p:sp>
      <p:sp>
        <p:nvSpPr>
          <p:cNvPr id="11" name="TextBox 10"/>
          <p:cNvSpPr txBox="1"/>
          <p:nvPr/>
        </p:nvSpPr>
        <p:spPr>
          <a:xfrm>
            <a:off x="7000761" y="3874270"/>
            <a:ext cx="2861064" cy="542670"/>
          </a:xfrm>
          <a:prstGeom prst="rect">
            <a:avLst/>
          </a:prstGeom>
          <a:noFill/>
          <a:ln w="38100">
            <a:solidFill>
              <a:srgbClr val="FF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8" name="TextBox 17">
            <a:extLst>
              <a:ext uri="{FF2B5EF4-FFF2-40B4-BE49-F238E27FC236}">
                <a16:creationId xmlns:a16="http://schemas.microsoft.com/office/drawing/2014/main" id="{4423401F-B7C8-4BB0-92BA-52A33202FAA3}"/>
              </a:ext>
            </a:extLst>
          </p:cNvPr>
          <p:cNvSpPr txBox="1"/>
          <p:nvPr/>
        </p:nvSpPr>
        <p:spPr>
          <a:xfrm>
            <a:off x="7543800" y="4894988"/>
            <a:ext cx="1143000" cy="357642"/>
          </a:xfrm>
          <a:prstGeom prst="rect">
            <a:avLst/>
          </a:prstGeom>
          <a:noFill/>
          <a:ln w="38100">
            <a:solidFill>
              <a:srgbClr val="FF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5" name="TextBox 4"/>
          <p:cNvSpPr txBox="1"/>
          <p:nvPr/>
        </p:nvSpPr>
        <p:spPr>
          <a:xfrm>
            <a:off x="7186141" y="2139607"/>
            <a:ext cx="2831315" cy="248747"/>
          </a:xfrm>
          <a:prstGeom prst="rect">
            <a:avLst/>
          </a:prstGeom>
          <a:noFill/>
          <a:ln w="38100">
            <a:solidFill>
              <a:srgbClr val="FF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3" name="Left Arrow 12"/>
          <p:cNvSpPr/>
          <p:nvPr/>
        </p:nvSpPr>
        <p:spPr>
          <a:xfrm rot="21009667">
            <a:off x="9755114" y="3667409"/>
            <a:ext cx="1923132" cy="627963"/>
          </a:xfrm>
          <a:prstGeom prst="left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EFB81"/>
              </a:solidFill>
              <a:effectLst/>
              <a:uLnTx/>
              <a:uFillTx/>
              <a:latin typeface="Georgia"/>
              <a:ea typeface="+mn-ea"/>
              <a:cs typeface="+mn-cs"/>
            </a:endParaRPr>
          </a:p>
        </p:txBody>
      </p:sp>
      <p:sp>
        <p:nvSpPr>
          <p:cNvPr id="14" name="Left Arrow 13"/>
          <p:cNvSpPr/>
          <p:nvPr/>
        </p:nvSpPr>
        <p:spPr>
          <a:xfrm rot="20142140">
            <a:off x="9905845" y="1517781"/>
            <a:ext cx="1923132" cy="627963"/>
          </a:xfrm>
          <a:prstGeom prst="left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EFB81"/>
              </a:solidFill>
              <a:effectLst/>
              <a:uLnTx/>
              <a:uFillTx/>
              <a:latin typeface="Georgia"/>
              <a:ea typeface="+mn-ea"/>
              <a:cs typeface="+mn-cs"/>
            </a:endParaRPr>
          </a:p>
        </p:txBody>
      </p:sp>
      <p:sp>
        <p:nvSpPr>
          <p:cNvPr id="10" name="Left Arrow 9"/>
          <p:cNvSpPr/>
          <p:nvPr/>
        </p:nvSpPr>
        <p:spPr>
          <a:xfrm rot="21446109">
            <a:off x="8682086" y="4758140"/>
            <a:ext cx="1923132" cy="627963"/>
          </a:xfrm>
          <a:prstGeom prst="left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EFB81"/>
              </a:solidFill>
              <a:effectLst/>
              <a:uLnTx/>
              <a:uFillTx/>
              <a:latin typeface="Georgia"/>
              <a:ea typeface="+mn-ea"/>
              <a:cs typeface="+mn-cs"/>
            </a:endParaRPr>
          </a:p>
        </p:txBody>
      </p:sp>
      <p:sp>
        <p:nvSpPr>
          <p:cNvPr id="17" name="Rectangle 16">
            <a:extLst>
              <a:ext uri="{FF2B5EF4-FFF2-40B4-BE49-F238E27FC236}">
                <a16:creationId xmlns:a16="http://schemas.microsoft.com/office/drawing/2014/main" id="{BA0BE9FC-CBBD-4130-92F2-84CCA2679891}"/>
              </a:ext>
            </a:extLst>
          </p:cNvPr>
          <p:cNvSpPr/>
          <p:nvPr/>
        </p:nvSpPr>
        <p:spPr>
          <a:xfrm>
            <a:off x="7119473" y="5565237"/>
            <a:ext cx="2074147" cy="216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292C41EA-7100-4A29-A703-FF18F2DA444E}"/>
              </a:ext>
            </a:extLst>
          </p:cNvPr>
          <p:cNvPicPr>
            <a:picLocks noChangeAspect="1"/>
          </p:cNvPicPr>
          <p:nvPr/>
        </p:nvPicPr>
        <p:blipFill>
          <a:blip r:embed="rId6"/>
          <a:stretch>
            <a:fillRect/>
          </a:stretch>
        </p:blipFill>
        <p:spPr>
          <a:xfrm>
            <a:off x="11277600" y="6156086"/>
            <a:ext cx="695060" cy="549514"/>
          </a:xfrm>
          <a:prstGeom prst="rect">
            <a:avLst/>
          </a:prstGeom>
        </p:spPr>
      </p:pic>
    </p:spTree>
    <p:extLst>
      <p:ext uri="{BB962C8B-B14F-4D97-AF65-F5344CB8AC3E}">
        <p14:creationId xmlns:p14="http://schemas.microsoft.com/office/powerpoint/2010/main" val="2822789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2" y="1567362"/>
            <a:ext cx="11506198" cy="2743200"/>
          </a:xfrm>
        </p:spPr>
        <p:txBody>
          <a:bodyPr>
            <a:normAutofit/>
          </a:bodyPr>
          <a:lstStyle/>
          <a:p>
            <a:pPr marL="0" indent="0" algn="ctr">
              <a:buNone/>
            </a:pPr>
            <a:r>
              <a:rPr lang="en-US" sz="2800" b="1" dirty="0">
                <a:latin typeface="Candara" panose="020E0502030303020204" pitchFamily="34" charset="0"/>
              </a:rPr>
              <a:t>      </a:t>
            </a:r>
            <a:r>
              <a:rPr lang="en-US" sz="2800" b="1" dirty="0">
                <a:latin typeface="Candara" panose="020E0502030303020204" pitchFamily="34" charset="0"/>
                <a:ea typeface="Adobe Gothic Std B" panose="020B0800000000000000" pitchFamily="34" charset="-128"/>
              </a:rPr>
              <a:t>$60 </a:t>
            </a:r>
            <a:r>
              <a:rPr lang="en-US" sz="2800" dirty="0">
                <a:latin typeface="Candara" panose="020E0502030303020204" pitchFamily="34" charset="0"/>
                <a:ea typeface="Adobe Gothic Std B" panose="020B0800000000000000" pitchFamily="34" charset="-128"/>
              </a:rPr>
              <a:t>per credit hour for students residing in Collin County</a:t>
            </a:r>
          </a:p>
          <a:p>
            <a:pPr marL="0" indent="0" algn="ctr">
              <a:buNone/>
            </a:pPr>
            <a:r>
              <a:rPr lang="en-US" sz="2800" dirty="0">
                <a:latin typeface="Candara" panose="020E0502030303020204" pitchFamily="34" charset="0"/>
                <a:ea typeface="Adobe Gothic Std B" panose="020B0800000000000000" pitchFamily="34" charset="-128"/>
              </a:rPr>
              <a:t>= </a:t>
            </a:r>
            <a:r>
              <a:rPr lang="en-US" sz="2800" b="1" dirty="0">
                <a:latin typeface="Candara" panose="020E0502030303020204" pitchFamily="34" charset="0"/>
                <a:ea typeface="Adobe Gothic Std B" panose="020B0800000000000000" pitchFamily="34" charset="-128"/>
              </a:rPr>
              <a:t>$</a:t>
            </a:r>
            <a:r>
              <a:rPr lang="en-US" sz="2800" b="1" u="sng" dirty="0">
                <a:latin typeface="Candara" panose="020E0502030303020204" pitchFamily="34" charset="0"/>
                <a:ea typeface="Adobe Gothic Std B" panose="020B0800000000000000" pitchFamily="34" charset="-128"/>
              </a:rPr>
              <a:t>186</a:t>
            </a:r>
            <a:r>
              <a:rPr lang="en-US" sz="2800" b="1" dirty="0">
                <a:latin typeface="Candara" panose="020E0502030303020204" pitchFamily="34" charset="0"/>
                <a:ea typeface="Adobe Gothic Std B" panose="020B0800000000000000" pitchFamily="34" charset="-128"/>
              </a:rPr>
              <a:t> </a:t>
            </a:r>
            <a:r>
              <a:rPr lang="en-US" sz="2800" dirty="0">
                <a:latin typeface="Candara" panose="020E0502030303020204" pitchFamily="34" charset="0"/>
                <a:ea typeface="Adobe Gothic Std B" panose="020B0800000000000000" pitchFamily="34" charset="-128"/>
              </a:rPr>
              <a:t>for a 3 credit hour course </a:t>
            </a:r>
            <a:r>
              <a:rPr lang="en-US" sz="2000" dirty="0">
                <a:latin typeface="Candara" panose="020E0502030303020204" pitchFamily="34" charset="0"/>
                <a:ea typeface="Adobe Gothic Std B" panose="020B0800000000000000" pitchFamily="34" charset="-128"/>
              </a:rPr>
              <a:t>(including $2 activity fee)</a:t>
            </a:r>
          </a:p>
          <a:p>
            <a:pPr marL="0" indent="0" algn="ctr">
              <a:buNone/>
            </a:pPr>
            <a:endParaRPr lang="en-US" sz="2800" dirty="0">
              <a:latin typeface="Candara" panose="020E0502030303020204" pitchFamily="34" charset="0"/>
              <a:ea typeface="Adobe Gothic Std B" panose="020B0800000000000000" pitchFamily="34" charset="-128"/>
            </a:endParaRPr>
          </a:p>
          <a:p>
            <a:pPr marL="0" indent="0" algn="ctr">
              <a:buNone/>
            </a:pPr>
            <a:r>
              <a:rPr lang="en-US" sz="2800" b="1" dirty="0">
                <a:latin typeface="Candara" panose="020E0502030303020204" pitchFamily="34" charset="0"/>
                <a:ea typeface="Adobe Gothic Std B" panose="020B0800000000000000" pitchFamily="34" charset="-128"/>
              </a:rPr>
              <a:t>$115 </a:t>
            </a:r>
            <a:r>
              <a:rPr lang="en-US" sz="2800" dirty="0">
                <a:latin typeface="Candara" panose="020E0502030303020204" pitchFamily="34" charset="0"/>
                <a:ea typeface="Adobe Gothic Std B" panose="020B0800000000000000" pitchFamily="34" charset="-128"/>
              </a:rPr>
              <a:t>per credit hour for students residing out-of-county</a:t>
            </a:r>
            <a:br>
              <a:rPr lang="en-US" sz="2800" dirty="0">
                <a:latin typeface="Candara" panose="020E0502030303020204" pitchFamily="34" charset="0"/>
                <a:ea typeface="Adobe Gothic Std B" panose="020B0800000000000000" pitchFamily="34" charset="-128"/>
              </a:rPr>
            </a:br>
            <a:r>
              <a:rPr lang="en-US" sz="2800" dirty="0">
                <a:latin typeface="Candara" panose="020E0502030303020204" pitchFamily="34" charset="0"/>
                <a:ea typeface="Adobe Gothic Std B" panose="020B0800000000000000" pitchFamily="34" charset="-128"/>
              </a:rPr>
              <a:t>= </a:t>
            </a:r>
            <a:r>
              <a:rPr lang="en-US" sz="2800" b="1" u="sng" dirty="0">
                <a:latin typeface="Candara" panose="020E0502030303020204" pitchFamily="34" charset="0"/>
                <a:ea typeface="Adobe Gothic Std B" panose="020B0800000000000000" pitchFamily="34" charset="-128"/>
              </a:rPr>
              <a:t>$351</a:t>
            </a:r>
            <a:r>
              <a:rPr lang="en-US" sz="2800" b="1" dirty="0">
                <a:latin typeface="Candara" panose="020E0502030303020204" pitchFamily="34" charset="0"/>
                <a:ea typeface="Adobe Gothic Std B" panose="020B0800000000000000" pitchFamily="34" charset="-128"/>
              </a:rPr>
              <a:t> </a:t>
            </a:r>
            <a:r>
              <a:rPr lang="en-US" sz="2800" dirty="0">
                <a:latin typeface="Candara" panose="020E0502030303020204" pitchFamily="34" charset="0"/>
                <a:ea typeface="Adobe Gothic Std B" panose="020B0800000000000000" pitchFamily="34" charset="-128"/>
              </a:rPr>
              <a:t>for a 3 credit hour course</a:t>
            </a:r>
          </a:p>
        </p:txBody>
      </p:sp>
      <p:sp>
        <p:nvSpPr>
          <p:cNvPr id="2" name="TextBox 1"/>
          <p:cNvSpPr txBox="1"/>
          <p:nvPr/>
        </p:nvSpPr>
        <p:spPr>
          <a:xfrm>
            <a:off x="685800" y="347216"/>
            <a:ext cx="11506199"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Trebuchet MS" panose="020B0603020202020204" pitchFamily="34" charset="0"/>
                <a:ea typeface="Adobe Gothic Std B" panose="020B0800000000000000" pitchFamily="34" charset="-128"/>
              </a:rPr>
              <a:t>Tuition </a:t>
            </a:r>
          </a:p>
        </p:txBody>
      </p:sp>
      <p:sp>
        <p:nvSpPr>
          <p:cNvPr id="5" name="TextBox 4"/>
          <p:cNvSpPr txBox="1"/>
          <p:nvPr/>
        </p:nvSpPr>
        <p:spPr>
          <a:xfrm>
            <a:off x="1104900" y="4495800"/>
            <a:ext cx="10668000" cy="147732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Total cost per 3 credit hour course includes a $2 per credit hour student </a:t>
            </a:r>
            <a:r>
              <a:rPr lang="en-US" sz="1800" kern="1200" dirty="0">
                <a:solidFill>
                  <a:prstClr val="white"/>
                </a:solidFill>
                <a:latin typeface="Candara" panose="020E0502030303020204" pitchFamily="34" charset="0"/>
                <a:ea typeface="Adobe Gothic Std B" panose="020B0800000000000000" pitchFamily="34" charset="-128"/>
              </a:rPr>
              <a:t>activity</a:t>
            </a:r>
            <a:r>
              <a:rPr kumimoji="0" lang="en-US" sz="1800" b="0" i="0" u="none" strike="noStrike" kern="120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 fee.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*All fees are subject to change upon approval of the Collin Board of Trustees*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kern="1200" dirty="0">
                <a:solidFill>
                  <a:prstClr val="white"/>
                </a:solidFill>
                <a:latin typeface="Candara" panose="020E0502030303020204" pitchFamily="34" charset="0"/>
                <a:ea typeface="Adobe Gothic Std B" panose="020B0800000000000000" pitchFamily="34" charset="-128"/>
              </a:rPr>
              <a:t>Based on Fall 2022 tuition rates</a:t>
            </a:r>
            <a:endParaRPr kumimoji="0" lang="en-US" sz="1800" b="0" i="0" u="none" strike="noStrike" kern="120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Tuition is paid </a:t>
            </a:r>
            <a:r>
              <a:rPr kumimoji="0" lang="en-US" sz="1800" b="0" i="0" u="sng" strike="noStrike" kern="120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per semester</a:t>
            </a:r>
            <a:r>
              <a:rPr kumimoji="0" lang="en-US" sz="1800" b="0" i="0" u="none" strike="noStrike" kern="1200" cap="none" spc="0" normalizeH="0" baseline="0" noProof="0" dirty="0">
                <a:ln>
                  <a:noFill/>
                </a:ln>
                <a:solidFill>
                  <a:prstClr val="white"/>
                </a:solidFill>
                <a:effectLst/>
                <a:uLnTx/>
                <a:uFillTx/>
                <a:latin typeface="Candara" panose="020E0502030303020204" pitchFamily="34" charset="0"/>
                <a:ea typeface="Adobe Gothic Std B" panose="020B0800000000000000" pitchFamily="34" charset="-128"/>
              </a:rPr>
              <a:t>. </a:t>
            </a:r>
          </a:p>
        </p:txBody>
      </p:sp>
      <p:sp>
        <p:nvSpPr>
          <p:cNvPr id="7" name="Rectangle 6"/>
          <p:cNvSpPr/>
          <p:nvPr/>
        </p:nvSpPr>
        <p:spPr>
          <a:xfrm rot="16200000">
            <a:off x="-3086100" y="3086100"/>
            <a:ext cx="6858000" cy="685800"/>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pic>
        <p:nvPicPr>
          <p:cNvPr id="6" name="Picture 5">
            <a:extLst>
              <a:ext uri="{FF2B5EF4-FFF2-40B4-BE49-F238E27FC236}">
                <a16:creationId xmlns:a16="http://schemas.microsoft.com/office/drawing/2014/main" id="{CE74E17A-365E-442C-887C-6C2C4D5F6785}"/>
              </a:ext>
            </a:extLst>
          </p:cNvPr>
          <p:cNvPicPr>
            <a:picLocks noChangeAspect="1"/>
          </p:cNvPicPr>
          <p:nvPr/>
        </p:nvPicPr>
        <p:blipFill>
          <a:blip r:embed="rId3"/>
          <a:stretch>
            <a:fillRect/>
          </a:stretch>
        </p:blipFill>
        <p:spPr>
          <a:xfrm>
            <a:off x="11277600" y="6156086"/>
            <a:ext cx="695060" cy="549514"/>
          </a:xfrm>
          <a:prstGeom prst="rect">
            <a:avLst/>
          </a:prstGeom>
        </p:spPr>
      </p:pic>
    </p:spTree>
    <p:extLst>
      <p:ext uri="{BB962C8B-B14F-4D97-AF65-F5344CB8AC3E}">
        <p14:creationId xmlns:p14="http://schemas.microsoft.com/office/powerpoint/2010/main" val="1938630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59968"/>
          <a:stretch/>
        </p:blipFill>
        <p:spPr>
          <a:xfrm>
            <a:off x="7277100" y="1987088"/>
            <a:ext cx="3733800" cy="3509326"/>
          </a:xfrm>
          <a:prstGeom prst="rect">
            <a:avLst/>
          </a:prstGeom>
        </p:spPr>
      </p:pic>
      <p:sp>
        <p:nvSpPr>
          <p:cNvPr id="3" name="Content Placeholder 2"/>
          <p:cNvSpPr>
            <a:spLocks noGrp="1"/>
          </p:cNvSpPr>
          <p:nvPr>
            <p:ph idx="1"/>
          </p:nvPr>
        </p:nvSpPr>
        <p:spPr>
          <a:xfrm>
            <a:off x="457200" y="1378257"/>
            <a:ext cx="5413544" cy="5174943"/>
          </a:xfrm>
        </p:spPr>
        <p:txBody>
          <a:bodyPr>
            <a:normAutofit/>
          </a:bodyPr>
          <a:lstStyle/>
          <a:p>
            <a:pPr marL="0" indent="0">
              <a:buNone/>
            </a:pPr>
            <a:endParaRPr lang="en-US" sz="2400" dirty="0">
              <a:solidFill>
                <a:schemeClr val="bg1"/>
              </a:solidFill>
            </a:endParaRPr>
          </a:p>
          <a:p>
            <a:r>
              <a:rPr lang="en-US" sz="2400" dirty="0">
                <a:latin typeface="Candara" panose="020E0502030303020204" pitchFamily="34" charset="0"/>
                <a:ea typeface="Adobe Gothic Std B" panose="020B0800000000000000"/>
                <a:cs typeface="Calibri" panose="020F0502020204030204" pitchFamily="34" charset="0"/>
              </a:rPr>
              <a:t>Log into CougarWeb account </a:t>
            </a:r>
          </a:p>
          <a:p>
            <a:r>
              <a:rPr lang="en-US" sz="2400" dirty="0">
                <a:latin typeface="Candara" panose="020E0502030303020204" pitchFamily="34" charset="0"/>
                <a:ea typeface="Adobe Gothic Std B" panose="020B0800000000000000"/>
                <a:cs typeface="Calibri" panose="020F0502020204030204" pitchFamily="34" charset="0"/>
              </a:rPr>
              <a:t>Under </a:t>
            </a:r>
            <a:r>
              <a:rPr lang="en-US" sz="2400" i="1" dirty="0">
                <a:latin typeface="Candara" panose="020E0502030303020204" pitchFamily="34" charset="0"/>
                <a:ea typeface="Adobe Gothic Std B" panose="020B0800000000000000"/>
                <a:cs typeface="Calibri" panose="020F0502020204030204" pitchFamily="34" charset="0"/>
              </a:rPr>
              <a:t>Student Quick Links</a:t>
            </a:r>
            <a:endParaRPr lang="en-US" sz="2400" dirty="0">
              <a:latin typeface="Candara" panose="020E0502030303020204" pitchFamily="34" charset="0"/>
              <a:ea typeface="Adobe Gothic Std B" panose="020B0800000000000000"/>
              <a:cs typeface="Calibri" panose="020F0502020204030204" pitchFamily="34" charset="0"/>
            </a:endParaRPr>
          </a:p>
          <a:p>
            <a:r>
              <a:rPr lang="en-US" sz="2400" dirty="0">
                <a:latin typeface="Candara" panose="020E0502030303020204" pitchFamily="34" charset="0"/>
                <a:ea typeface="Adobe Gothic Std B" panose="020B0800000000000000"/>
                <a:cs typeface="Calibri" panose="020F0502020204030204" pitchFamily="34" charset="0"/>
              </a:rPr>
              <a:t>Click on </a:t>
            </a:r>
            <a:r>
              <a:rPr lang="en-US" sz="2400" i="1" dirty="0" err="1">
                <a:latin typeface="Candara" panose="020E0502030303020204" pitchFamily="34" charset="0"/>
                <a:ea typeface="Adobe Gothic Std B" panose="020B0800000000000000"/>
                <a:cs typeface="Calibri" panose="020F0502020204030204" pitchFamily="34" charset="0"/>
              </a:rPr>
              <a:t>CougarPay</a:t>
            </a:r>
            <a:endParaRPr lang="en-US" sz="2400" dirty="0">
              <a:latin typeface="Candara" panose="020E0502030303020204" pitchFamily="34" charset="0"/>
              <a:ea typeface="Adobe Gothic Std B" panose="020B0800000000000000"/>
              <a:cs typeface="Calibri" panose="020F0502020204030204" pitchFamily="34" charset="0"/>
            </a:endParaRPr>
          </a:p>
          <a:p>
            <a:r>
              <a:rPr lang="en-US" sz="2400" dirty="0">
                <a:latin typeface="Candara" panose="020E0502030303020204" pitchFamily="34" charset="0"/>
                <a:ea typeface="Adobe Gothic Std B" panose="020B0800000000000000"/>
                <a:cs typeface="Calibri" panose="020F0502020204030204" pitchFamily="34" charset="0"/>
              </a:rPr>
              <a:t>Click the </a:t>
            </a:r>
            <a:r>
              <a:rPr lang="en-US" sz="2400" i="1" dirty="0">
                <a:latin typeface="Candara" panose="020E0502030303020204" pitchFamily="34" charset="0"/>
                <a:ea typeface="Adobe Gothic Std B" panose="020B0800000000000000"/>
                <a:cs typeface="Calibri" panose="020F0502020204030204" pitchFamily="34" charset="0"/>
              </a:rPr>
              <a:t>Collin College Account Suite </a:t>
            </a:r>
            <a:r>
              <a:rPr lang="en-US" sz="2400" dirty="0">
                <a:latin typeface="Candara" panose="020E0502030303020204" pitchFamily="34" charset="0"/>
                <a:ea typeface="Adobe Gothic Std B" panose="020B0800000000000000"/>
                <a:cs typeface="Calibri" panose="020F0502020204030204" pitchFamily="34" charset="0"/>
              </a:rPr>
              <a:t>button</a:t>
            </a:r>
          </a:p>
          <a:p>
            <a:r>
              <a:rPr lang="en-US" sz="2400" dirty="0">
                <a:latin typeface="Candara" panose="020E0502030303020204" pitchFamily="34" charset="0"/>
                <a:ea typeface="Adobe Gothic Std B" panose="020B0800000000000000"/>
                <a:cs typeface="Calibri" panose="020F0502020204030204" pitchFamily="34" charset="0"/>
              </a:rPr>
              <a:t>Then click on </a:t>
            </a:r>
            <a:r>
              <a:rPr lang="en-US" sz="2400" i="1" dirty="0">
                <a:latin typeface="Candara" panose="020E0502030303020204" pitchFamily="34" charset="0"/>
                <a:ea typeface="Adobe Gothic Std B" panose="020B0800000000000000"/>
                <a:cs typeface="Calibri" panose="020F0502020204030204" pitchFamily="34" charset="0"/>
              </a:rPr>
              <a:t>Make a Payment </a:t>
            </a:r>
          </a:p>
          <a:p>
            <a:r>
              <a:rPr lang="en-US" sz="2400" i="1" dirty="0">
                <a:latin typeface="Candara" panose="020E0502030303020204" pitchFamily="34" charset="0"/>
                <a:ea typeface="Adobe Gothic Std B" panose="020B0800000000000000"/>
                <a:cs typeface="Calibri" panose="020F0502020204030204" pitchFamily="34" charset="0"/>
              </a:rPr>
              <a:t>Parents can sign up to be an authorized user, so they receive payment emails from the business office. </a:t>
            </a:r>
          </a:p>
          <a:p>
            <a:endParaRPr lang="en-US" sz="1800" dirty="0">
              <a:latin typeface="+mj-lt"/>
            </a:endParaRPr>
          </a:p>
          <a:p>
            <a:endParaRPr lang="en-US" sz="1800" dirty="0"/>
          </a:p>
          <a:p>
            <a:endParaRPr lang="en-US" sz="1800" dirty="0"/>
          </a:p>
          <a:p>
            <a:endParaRPr lang="en-US" sz="1800" dirty="0">
              <a:solidFill>
                <a:schemeClr val="bg1"/>
              </a:solidFill>
            </a:endParaRPr>
          </a:p>
          <a:p>
            <a:endParaRPr lang="en-US" sz="1800" dirty="0">
              <a:solidFill>
                <a:schemeClr val="bg1"/>
              </a:solidFill>
            </a:endParaRPr>
          </a:p>
        </p:txBody>
      </p:sp>
      <p:sp>
        <p:nvSpPr>
          <p:cNvPr id="10" name="TextBox 9"/>
          <p:cNvSpPr txBox="1"/>
          <p:nvPr/>
        </p:nvSpPr>
        <p:spPr>
          <a:xfrm>
            <a:off x="7239646" y="3848948"/>
            <a:ext cx="3771254" cy="723052"/>
          </a:xfrm>
          <a:prstGeom prst="rect">
            <a:avLst/>
          </a:prstGeom>
          <a:noFill/>
          <a:ln w="19050">
            <a:solidFill>
              <a:srgbClr val="FF0000"/>
            </a:solidFill>
          </a:ln>
        </p:spPr>
        <p:txBody>
          <a:bodyPr wrap="square" rtlCol="0">
            <a:spAutoFit/>
          </a:bodyPr>
          <a:lstStyle/>
          <a:p>
            <a:endParaRPr lang="en-US" sz="800" dirty="0"/>
          </a:p>
        </p:txBody>
      </p:sp>
      <p:sp>
        <p:nvSpPr>
          <p:cNvPr id="9" name="Left Arrow 8"/>
          <p:cNvSpPr/>
          <p:nvPr/>
        </p:nvSpPr>
        <p:spPr>
          <a:xfrm rot="21009667">
            <a:off x="10718942" y="3869445"/>
            <a:ext cx="997005" cy="682059"/>
          </a:xfrm>
          <a:prstGeom prst="left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FB81"/>
              </a:solidFill>
            </a:endParaRPr>
          </a:p>
        </p:txBody>
      </p:sp>
      <p:sp>
        <p:nvSpPr>
          <p:cNvPr id="7" name="Rectangle 6">
            <a:extLst>
              <a:ext uri="{FF2B5EF4-FFF2-40B4-BE49-F238E27FC236}">
                <a16:creationId xmlns:a16="http://schemas.microsoft.com/office/drawing/2014/main" id="{282CD93D-20CE-4546-B917-80EFCAB97E87}"/>
              </a:ext>
            </a:extLst>
          </p:cNvPr>
          <p:cNvSpPr/>
          <p:nvPr/>
        </p:nvSpPr>
        <p:spPr>
          <a:xfrm>
            <a:off x="0" y="513515"/>
            <a:ext cx="12191999" cy="76944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prstClr val="white"/>
                </a:solidFill>
                <a:effectLst/>
                <a:uLnTx/>
                <a:uFillTx/>
                <a:latin typeface="Trebuchet MS" panose="020B0603020202020204" pitchFamily="34" charset="0"/>
                <a:ea typeface="Adobe Gothic Std B" panose="020B0800000000000000" pitchFamily="34" charset="-128"/>
              </a:rPr>
              <a:t>Payment Instructions </a:t>
            </a:r>
          </a:p>
        </p:txBody>
      </p:sp>
      <p:pic>
        <p:nvPicPr>
          <p:cNvPr id="8" name="Picture 7">
            <a:extLst>
              <a:ext uri="{FF2B5EF4-FFF2-40B4-BE49-F238E27FC236}">
                <a16:creationId xmlns:a16="http://schemas.microsoft.com/office/drawing/2014/main" id="{6349A982-60DD-4A3D-8A1A-7FBEC0F12667}"/>
              </a:ext>
            </a:extLst>
          </p:cNvPr>
          <p:cNvPicPr>
            <a:picLocks noChangeAspect="1"/>
          </p:cNvPicPr>
          <p:nvPr/>
        </p:nvPicPr>
        <p:blipFill>
          <a:blip r:embed="rId4"/>
          <a:stretch>
            <a:fillRect/>
          </a:stretch>
        </p:blipFill>
        <p:spPr>
          <a:xfrm>
            <a:off x="11277600" y="6156086"/>
            <a:ext cx="695060" cy="549514"/>
          </a:xfrm>
          <a:prstGeom prst="rect">
            <a:avLst/>
          </a:prstGeom>
        </p:spPr>
      </p:pic>
    </p:spTree>
    <p:extLst>
      <p:ext uri="{BB962C8B-B14F-4D97-AF65-F5344CB8AC3E}">
        <p14:creationId xmlns:p14="http://schemas.microsoft.com/office/powerpoint/2010/main" val="4107715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2050" name="Picture 2" descr="http://www.rvpa.org/wp-content/uploads/2018/08/Resources.jpg"/>
          <p:cNvPicPr>
            <a:picLocks noChangeAspect="1" noChangeArrowheads="1"/>
          </p:cNvPicPr>
          <p:nvPr/>
        </p:nvPicPr>
        <p:blipFill rotWithShape="1">
          <a:blip r:embed="rId2">
            <a:extLst>
              <a:ext uri="{28A0092B-C50C-407E-A947-70E740481C1C}">
                <a14:useLocalDpi xmlns:a14="http://schemas.microsoft.com/office/drawing/2010/main" val="0"/>
              </a:ext>
            </a:extLst>
          </a:blip>
          <a:srcRect l="4081" t="5688" b="13473"/>
          <a:stretch/>
        </p:blipFill>
        <p:spPr bwMode="auto">
          <a:xfrm>
            <a:off x="0" y="0"/>
            <a:ext cx="122060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632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bg1"/>
                </a:solidFill>
                <a:latin typeface="Trebuchet MS" panose="020B0603020202020204" pitchFamily="34" charset="0"/>
                <a:ea typeface="Adobe Fan Heiti Std B" panose="020B0700000000000000"/>
              </a:rPr>
              <a:t>Dual Credit Website</a:t>
            </a:r>
          </a:p>
        </p:txBody>
      </p:sp>
      <p:pic>
        <p:nvPicPr>
          <p:cNvPr id="3" name="Picture 2">
            <a:hlinkClick r:id="rId3"/>
          </p:cNvPr>
          <p:cNvPicPr>
            <a:picLocks noChangeAspect="1"/>
          </p:cNvPicPr>
          <p:nvPr/>
        </p:nvPicPr>
        <p:blipFill>
          <a:blip r:embed="rId4"/>
          <a:stretch>
            <a:fillRect/>
          </a:stretch>
        </p:blipFill>
        <p:spPr>
          <a:xfrm>
            <a:off x="702528" y="2111362"/>
            <a:ext cx="4841546" cy="2828632"/>
          </a:xfrm>
          <a:prstGeom prst="rect">
            <a:avLst/>
          </a:prstGeom>
        </p:spPr>
      </p:pic>
      <p:sp>
        <p:nvSpPr>
          <p:cNvPr id="7" name="TextBox 6"/>
          <p:cNvSpPr txBox="1"/>
          <p:nvPr/>
        </p:nvSpPr>
        <p:spPr>
          <a:xfrm>
            <a:off x="1049176" y="5171101"/>
            <a:ext cx="4616603"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ndara" panose="020E0502030303020204" pitchFamily="34" charset="0"/>
              </a:rPr>
              <a:t>Access to forms and FAQs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ndara" panose="020E0502030303020204" pitchFamily="34" charset="0"/>
              </a:rPr>
              <a:t>Links to dedicated pages for students, parents, and counselors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ndara" panose="020E0502030303020204" pitchFamily="34" charset="0"/>
              </a:rPr>
              <a:t>Important dates and deadlines</a:t>
            </a:r>
          </a:p>
        </p:txBody>
      </p:sp>
      <p:sp>
        <p:nvSpPr>
          <p:cNvPr id="8" name="TextBox 7"/>
          <p:cNvSpPr txBox="1"/>
          <p:nvPr/>
        </p:nvSpPr>
        <p:spPr>
          <a:xfrm>
            <a:off x="7499195" y="5103168"/>
            <a:ext cx="3702205"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ndara" panose="020E0502030303020204" pitchFamily="34" charset="0"/>
              </a:rPr>
              <a:t>Dual </a:t>
            </a:r>
            <a:r>
              <a:rPr lang="en-US" dirty="0">
                <a:solidFill>
                  <a:prstClr val="white"/>
                </a:solidFill>
                <a:latin typeface="Candara" panose="020E0502030303020204" pitchFamily="34" charset="0"/>
              </a:rPr>
              <a:t>C</a:t>
            </a:r>
            <a:r>
              <a:rPr kumimoji="0" lang="en-US" sz="1800" b="0" i="0" u="none" strike="noStrike" kern="1200" cap="none" spc="0" normalizeH="0" baseline="0" noProof="0" dirty="0">
                <a:ln>
                  <a:noFill/>
                </a:ln>
                <a:solidFill>
                  <a:prstClr val="white"/>
                </a:solidFill>
                <a:effectLst/>
                <a:uLnTx/>
                <a:uFillTx/>
                <a:latin typeface="Candara" panose="020E0502030303020204" pitchFamily="34" charset="0"/>
              </a:rPr>
              <a:t>redit</a:t>
            </a:r>
            <a:r>
              <a:rPr kumimoji="0" lang="en-US" sz="1800" b="0" i="0" u="none" strike="noStrike" kern="1200" cap="none" spc="0" normalizeH="0" noProof="0" dirty="0">
                <a:ln>
                  <a:noFill/>
                </a:ln>
                <a:solidFill>
                  <a:prstClr val="white"/>
                </a:solidFill>
                <a:effectLst/>
                <a:uLnTx/>
                <a:uFillTx/>
                <a:latin typeface="Candara" panose="020E0502030303020204" pitchFamily="34" charset="0"/>
              </a:rPr>
              <a:t> </a:t>
            </a:r>
            <a:r>
              <a:rPr kumimoji="0" lang="en-US" sz="1800" b="0" i="0" u="none" strike="noStrike" kern="1200" cap="none" spc="0" normalizeH="0" baseline="0" noProof="0" dirty="0">
                <a:ln>
                  <a:noFill/>
                </a:ln>
                <a:solidFill>
                  <a:prstClr val="white"/>
                </a:solidFill>
                <a:effectLst/>
                <a:uLnTx/>
                <a:uFillTx/>
                <a:latin typeface="Candara" panose="020E0502030303020204" pitchFamily="34" charset="0"/>
              </a:rPr>
              <a:t>benefits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white"/>
                </a:solidFill>
                <a:latin typeface="Candara" panose="020E0502030303020204" pitchFamily="34" charset="0"/>
              </a:rPr>
              <a:t>Eligibility and enrollment tips</a:t>
            </a:r>
            <a:endParaRPr kumimoji="0" lang="en-US" sz="1800" b="0" i="0" u="none" strike="noStrike" kern="1200" cap="none" spc="0" normalizeH="0" baseline="0" noProof="0" dirty="0">
              <a:ln>
                <a:noFill/>
              </a:ln>
              <a:solidFill>
                <a:prstClr val="white"/>
              </a:solidFill>
              <a:effectLst/>
              <a:uLnTx/>
              <a:uFillTx/>
              <a:latin typeface="Candara" panose="020E0502030303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ndara" panose="020E0502030303020204" pitchFamily="34" charset="0"/>
              </a:rPr>
              <a:t>Application and registration resources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ndara" panose="020E0502030303020204" pitchFamily="34" charset="0"/>
              </a:rPr>
              <a:t>Link to school specific pages</a:t>
            </a:r>
            <a:endParaRPr kumimoji="0" lang="en-US" sz="1800" b="0" i="0" u="sng" strike="noStrike" kern="1200" cap="none" spc="0" normalizeH="0" baseline="0" noProof="0" dirty="0">
              <a:ln>
                <a:noFill/>
              </a:ln>
              <a:solidFill>
                <a:prstClr val="white"/>
              </a:solidFill>
              <a:effectLst/>
              <a:uLnTx/>
              <a:uFillTx/>
              <a:latin typeface="Candara" panose="020E0502030303020204" pitchFamily="34" charset="0"/>
            </a:endParaRPr>
          </a:p>
        </p:txBody>
      </p:sp>
      <p:sp>
        <p:nvSpPr>
          <p:cNvPr id="9" name="Rectangle 8"/>
          <p:cNvSpPr/>
          <p:nvPr/>
        </p:nvSpPr>
        <p:spPr>
          <a:xfrm>
            <a:off x="2471744" y="1637835"/>
            <a:ext cx="135646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white"/>
                </a:solidFill>
                <a:effectLst/>
                <a:uLnTx/>
                <a:uFillTx/>
                <a:latin typeface="Candara" panose="020E0502030303020204" pitchFamily="34" charset="0"/>
              </a:rPr>
              <a:t>Home Page </a:t>
            </a:r>
          </a:p>
        </p:txBody>
      </p:sp>
      <p:sp>
        <p:nvSpPr>
          <p:cNvPr id="10" name="Rectangle 9"/>
          <p:cNvSpPr/>
          <p:nvPr/>
        </p:nvSpPr>
        <p:spPr>
          <a:xfrm>
            <a:off x="8381013" y="1617972"/>
            <a:ext cx="1499129"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white"/>
                </a:solidFill>
                <a:effectLst/>
                <a:uLnTx/>
                <a:uFillTx/>
                <a:latin typeface="Candara" panose="020E0502030303020204" pitchFamily="34" charset="0"/>
              </a:rPr>
              <a:t>Student Page</a:t>
            </a:r>
          </a:p>
        </p:txBody>
      </p:sp>
      <p:pic>
        <p:nvPicPr>
          <p:cNvPr id="1027" name="Picture 1" descr="image001">
            <a:hlinkClick r:id="rId5"/>
            <a:extLst>
              <a:ext uri="{FF2B5EF4-FFF2-40B4-BE49-F238E27FC236}">
                <a16:creationId xmlns:a16="http://schemas.microsoft.com/office/drawing/2014/main" id="{6C67A8DC-A494-421B-9440-57E351C705F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647" r="8502"/>
          <a:stretch/>
        </p:blipFill>
        <p:spPr bwMode="auto">
          <a:xfrm>
            <a:off x="6629400" y="2122736"/>
            <a:ext cx="4841547" cy="282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732;p37">
            <a:extLst>
              <a:ext uri="{FF2B5EF4-FFF2-40B4-BE49-F238E27FC236}">
                <a16:creationId xmlns:a16="http://schemas.microsoft.com/office/drawing/2014/main" id="{FA2344D9-7E45-4795-A3F4-C411D3371105}"/>
              </a:ext>
            </a:extLst>
          </p:cNvPr>
          <p:cNvPicPr preferRelativeResize="0"/>
          <p:nvPr/>
        </p:nvPicPr>
        <p:blipFill rotWithShape="1">
          <a:blip r:embed="rId7">
            <a:alphaModFix/>
          </a:blip>
          <a:srcRect/>
          <a:stretch/>
        </p:blipFill>
        <p:spPr>
          <a:xfrm>
            <a:off x="11277600" y="6156086"/>
            <a:ext cx="695060" cy="549514"/>
          </a:xfrm>
          <a:prstGeom prst="rect">
            <a:avLst/>
          </a:prstGeom>
          <a:noFill/>
          <a:ln>
            <a:noFill/>
          </a:ln>
        </p:spPr>
      </p:pic>
    </p:spTree>
    <p:extLst>
      <p:ext uri="{BB962C8B-B14F-4D97-AF65-F5344CB8AC3E}">
        <p14:creationId xmlns:p14="http://schemas.microsoft.com/office/powerpoint/2010/main" val="1024493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924211"/>
            <a:ext cx="7132528" cy="371189"/>
          </a:xfrm>
          <a:prstGeom prst="rect">
            <a:avLst/>
          </a:prstGeom>
          <a:solidFill>
            <a:srgbClr val="C1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p:cNvSpPr txBox="1">
            <a:spLocks/>
          </p:cNvSpPr>
          <p:nvPr/>
        </p:nvSpPr>
        <p:spPr>
          <a:xfrm>
            <a:off x="7391400" y="1636188"/>
            <a:ext cx="4614862" cy="4419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dirty="0">
                <a:latin typeface="Candara" panose="020E0502030303020204" pitchFamily="34" charset="0"/>
                <a:cs typeface="Calibri" panose="020F0502020204030204" pitchFamily="34" charset="0"/>
              </a:rPr>
              <a:t>Provides </a:t>
            </a:r>
            <a:r>
              <a:rPr lang="en-US" u="sng" dirty="0">
                <a:latin typeface="Candara" panose="020E0502030303020204" pitchFamily="34" charset="0"/>
                <a:cs typeface="Calibri" panose="020F0502020204030204" pitchFamily="34" charset="0"/>
              </a:rPr>
              <a:t>equal access </a:t>
            </a:r>
            <a:r>
              <a:rPr lang="en-US" dirty="0">
                <a:latin typeface="Candara" panose="020E0502030303020204" pitchFamily="34" charset="0"/>
                <a:cs typeface="Calibri" panose="020F0502020204030204" pitchFamily="34" charset="0"/>
              </a:rPr>
              <a:t>to the educational opportunities and services for students with disabilities through academic accommodations for those who qualify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234306"/>
            <a:ext cx="6446728" cy="3223364"/>
          </a:xfrm>
          <a:prstGeom prst="rect">
            <a:avLst/>
          </a:prstGeom>
        </p:spPr>
      </p:pic>
      <p:sp>
        <p:nvSpPr>
          <p:cNvPr id="7" name="Title 1">
            <a:extLst>
              <a:ext uri="{FF2B5EF4-FFF2-40B4-BE49-F238E27FC236}">
                <a16:creationId xmlns:a16="http://schemas.microsoft.com/office/drawing/2014/main" id="{1A5FA8DB-B607-424F-AF00-A5C90A78DD0E}"/>
              </a:ext>
            </a:extLst>
          </p:cNvPr>
          <p:cNvSpPr txBox="1">
            <a:spLocks/>
          </p:cNvSpPr>
          <p:nvPr/>
        </p:nvSpPr>
        <p:spPr>
          <a:xfrm>
            <a:off x="-1691536" y="-97134"/>
            <a:ext cx="10515600"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latin typeface="Trebuchet MS" panose="020B0603020202020204" pitchFamily="34" charset="0"/>
                <a:ea typeface="Adobe Fan Heiti Std B" panose="020B0700000000000000"/>
              </a:rPr>
              <a:t>What Does ACCESS Do?</a:t>
            </a:r>
          </a:p>
        </p:txBody>
      </p:sp>
      <p:pic>
        <p:nvPicPr>
          <p:cNvPr id="6" name="Google Shape;741;p38">
            <a:extLst>
              <a:ext uri="{FF2B5EF4-FFF2-40B4-BE49-F238E27FC236}">
                <a16:creationId xmlns:a16="http://schemas.microsoft.com/office/drawing/2014/main" id="{85BC4866-E236-4C46-B28A-84F44BD077B4}"/>
              </a:ext>
            </a:extLst>
          </p:cNvPr>
          <p:cNvPicPr preferRelativeResize="0"/>
          <p:nvPr/>
        </p:nvPicPr>
        <p:blipFill rotWithShape="1">
          <a:blip r:embed="rId3">
            <a:alphaModFix/>
          </a:blip>
          <a:srcRect/>
          <a:stretch/>
        </p:blipFill>
        <p:spPr>
          <a:xfrm>
            <a:off x="11277600" y="6156086"/>
            <a:ext cx="695060" cy="549514"/>
          </a:xfrm>
          <a:prstGeom prst="rect">
            <a:avLst/>
          </a:prstGeom>
          <a:noFill/>
          <a:ln>
            <a:noFill/>
          </a:ln>
        </p:spPr>
      </p:pic>
    </p:spTree>
    <p:extLst>
      <p:ext uri="{BB962C8B-B14F-4D97-AF65-F5344CB8AC3E}">
        <p14:creationId xmlns:p14="http://schemas.microsoft.com/office/powerpoint/2010/main" val="832577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2192000" cy="1059873"/>
          </a:xfrm>
        </p:spPr>
        <p:txBody>
          <a:bodyPr>
            <a:normAutofit/>
          </a:bodyPr>
          <a:lstStyle/>
          <a:p>
            <a:r>
              <a:rPr lang="en-US" sz="4800" b="1" u="sng" dirty="0">
                <a:solidFill>
                  <a:schemeClr val="bg1"/>
                </a:solidFill>
                <a:latin typeface="Trebuchet MS" panose="020B0603020202020204" pitchFamily="34" charset="0"/>
                <a:ea typeface="Adobe Gothic Std B" panose="020B0800000000000000" pitchFamily="34" charset="-128"/>
              </a:rPr>
              <a:t>To Receive Accommodations</a:t>
            </a:r>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1618"/>
          <a:stretch/>
        </p:blipFill>
        <p:spPr>
          <a:xfrm>
            <a:off x="563918" y="1482791"/>
            <a:ext cx="3584800" cy="4573512"/>
          </a:xfrm>
        </p:spPr>
      </p:pic>
      <p:sp>
        <p:nvSpPr>
          <p:cNvPr id="4" name="Content Placeholder 3"/>
          <p:cNvSpPr>
            <a:spLocks noGrp="1"/>
          </p:cNvSpPr>
          <p:nvPr>
            <p:ph sz="half" idx="2"/>
          </p:nvPr>
        </p:nvSpPr>
        <p:spPr>
          <a:xfrm>
            <a:off x="4800600" y="1482791"/>
            <a:ext cx="6248400" cy="4685945"/>
          </a:xfrm>
        </p:spPr>
        <p:txBody>
          <a:bodyPr>
            <a:noAutofit/>
          </a:bodyPr>
          <a:lstStyle/>
          <a:p>
            <a:pPr marL="0" indent="0">
              <a:buNone/>
            </a:pPr>
            <a:r>
              <a:rPr lang="en-US" sz="2400" b="1" u="sng" dirty="0">
                <a:solidFill>
                  <a:schemeClr val="bg1"/>
                </a:solidFill>
                <a:latin typeface="Candara" panose="020E0502030303020204" pitchFamily="34" charset="0"/>
                <a:ea typeface="Adobe Fan Heiti Std B" panose="020B0700000000000000" pitchFamily="34" charset="-128"/>
              </a:rPr>
              <a:t>A student must:</a:t>
            </a:r>
          </a:p>
          <a:p>
            <a:pPr marL="0" indent="0">
              <a:buNone/>
            </a:pPr>
            <a:endParaRPr lang="en-US" sz="1400" dirty="0">
              <a:solidFill>
                <a:schemeClr val="bg1"/>
              </a:solidFill>
              <a:latin typeface="Candara" panose="020E0502030303020204" pitchFamily="34" charset="0"/>
              <a:ea typeface="Adobe Fan Heiti Std B" panose="020B0700000000000000" pitchFamily="34" charset="-128"/>
            </a:endParaRPr>
          </a:p>
          <a:p>
            <a:pPr lvl="1">
              <a:buFont typeface="Arial" panose="020B0604020202020204" pitchFamily="34" charset="0"/>
              <a:buChar char="•"/>
            </a:pPr>
            <a:r>
              <a:rPr lang="en-US" dirty="0">
                <a:solidFill>
                  <a:schemeClr val="bg1"/>
                </a:solidFill>
                <a:latin typeface="Candara" panose="020E0502030303020204" pitchFamily="34" charset="0"/>
                <a:ea typeface="Adobe Fan Heiti Std B" panose="020B0700000000000000" pitchFamily="34" charset="-128"/>
              </a:rPr>
              <a:t>Self-identify</a:t>
            </a:r>
          </a:p>
          <a:p>
            <a:pPr lvl="1">
              <a:buFont typeface="Arial" panose="020B0604020202020204" pitchFamily="34" charset="0"/>
              <a:buChar char="•"/>
            </a:pPr>
            <a:endParaRPr lang="en-US" sz="1400" dirty="0">
              <a:solidFill>
                <a:schemeClr val="bg1"/>
              </a:solidFill>
              <a:latin typeface="Candara" panose="020E0502030303020204" pitchFamily="34" charset="0"/>
              <a:ea typeface="Adobe Fan Heiti Std B" panose="020B0700000000000000" pitchFamily="34" charset="-128"/>
            </a:endParaRPr>
          </a:p>
          <a:p>
            <a:pPr lvl="1">
              <a:buFont typeface="Arial" panose="020B0604020202020204" pitchFamily="34" charset="0"/>
              <a:buChar char="•"/>
            </a:pPr>
            <a:r>
              <a:rPr lang="en-US" dirty="0">
                <a:solidFill>
                  <a:schemeClr val="bg1"/>
                </a:solidFill>
                <a:latin typeface="Candara" panose="020E0502030303020204" pitchFamily="34" charset="0"/>
                <a:ea typeface="Adobe Fan Heiti Std B" panose="020B0700000000000000" pitchFamily="34" charset="-128"/>
              </a:rPr>
              <a:t>Apply for services directly through the Collin College ACCESS office</a:t>
            </a:r>
          </a:p>
          <a:p>
            <a:pPr lvl="1">
              <a:buFont typeface="Arial" panose="020B0604020202020204" pitchFamily="34" charset="0"/>
              <a:buChar char="•"/>
            </a:pPr>
            <a:endParaRPr lang="en-US" sz="1400" dirty="0">
              <a:solidFill>
                <a:schemeClr val="bg1"/>
              </a:solidFill>
              <a:latin typeface="Candara" panose="020E0502030303020204" pitchFamily="34" charset="0"/>
              <a:ea typeface="Adobe Fan Heiti Std B" panose="020B0700000000000000" pitchFamily="34" charset="-128"/>
            </a:endParaRPr>
          </a:p>
          <a:p>
            <a:pPr lvl="1">
              <a:buFont typeface="Arial" panose="020B0604020202020204" pitchFamily="34" charset="0"/>
              <a:buChar char="•"/>
            </a:pPr>
            <a:r>
              <a:rPr lang="en-US" dirty="0">
                <a:solidFill>
                  <a:schemeClr val="bg1"/>
                </a:solidFill>
                <a:latin typeface="Candara" panose="020E0502030303020204" pitchFamily="34" charset="0"/>
                <a:ea typeface="Adobe Fan Heiti Std B" panose="020B0700000000000000" pitchFamily="34" charset="-128"/>
              </a:rPr>
              <a:t>Provide documentation of his/her disability</a:t>
            </a:r>
          </a:p>
          <a:p>
            <a:pPr lvl="1">
              <a:buFont typeface="Arial" panose="020B0604020202020204" pitchFamily="34" charset="0"/>
              <a:buChar char="•"/>
            </a:pPr>
            <a:endParaRPr lang="en-US" sz="1400" dirty="0">
              <a:solidFill>
                <a:schemeClr val="bg1"/>
              </a:solidFill>
              <a:latin typeface="Candara" panose="020E0502030303020204" pitchFamily="34" charset="0"/>
              <a:ea typeface="Adobe Fan Heiti Std B" panose="020B0700000000000000" pitchFamily="34" charset="-128"/>
            </a:endParaRPr>
          </a:p>
          <a:p>
            <a:pPr lvl="1">
              <a:buFont typeface="Arial" panose="020B0604020202020204" pitchFamily="34" charset="0"/>
              <a:buChar char="•"/>
            </a:pPr>
            <a:r>
              <a:rPr lang="en-US" dirty="0">
                <a:solidFill>
                  <a:schemeClr val="bg1"/>
                </a:solidFill>
                <a:latin typeface="Candara" panose="020E0502030303020204" pitchFamily="34" charset="0"/>
                <a:ea typeface="Adobe Fan Heiti Std B" panose="020B0700000000000000" pitchFamily="34" charset="-128"/>
              </a:rPr>
              <a:t>Request accommodations </a:t>
            </a:r>
            <a:r>
              <a:rPr lang="en-US" u="sng" dirty="0">
                <a:solidFill>
                  <a:schemeClr val="bg1"/>
                </a:solidFill>
                <a:latin typeface="Candara" panose="020E0502030303020204" pitchFamily="34" charset="0"/>
                <a:ea typeface="Adobe Fan Heiti Std B" panose="020B0700000000000000" pitchFamily="34" charset="-128"/>
              </a:rPr>
              <a:t>each</a:t>
            </a:r>
            <a:r>
              <a:rPr lang="en-US" dirty="0">
                <a:solidFill>
                  <a:schemeClr val="bg1"/>
                </a:solidFill>
                <a:latin typeface="Candara" panose="020E0502030303020204" pitchFamily="34" charset="0"/>
                <a:ea typeface="Adobe Fan Heiti Std B" panose="020B0700000000000000" pitchFamily="34" charset="-128"/>
              </a:rPr>
              <a:t> semester for each professor</a:t>
            </a:r>
          </a:p>
        </p:txBody>
      </p:sp>
      <p:sp>
        <p:nvSpPr>
          <p:cNvPr id="3" name="TextBox 2">
            <a:extLst>
              <a:ext uri="{FF2B5EF4-FFF2-40B4-BE49-F238E27FC236}">
                <a16:creationId xmlns:a16="http://schemas.microsoft.com/office/drawing/2014/main" id="{928D1A17-1AD8-4C93-BD80-A99FFF9B1853}"/>
              </a:ext>
            </a:extLst>
          </p:cNvPr>
          <p:cNvSpPr txBox="1"/>
          <p:nvPr/>
        </p:nvSpPr>
        <p:spPr>
          <a:xfrm>
            <a:off x="812709" y="6199497"/>
            <a:ext cx="10566581" cy="461665"/>
          </a:xfrm>
          <a:prstGeom prst="rect">
            <a:avLst/>
          </a:prstGeom>
          <a:noFill/>
        </p:spPr>
        <p:txBody>
          <a:bodyPr wrap="square" rtlCol="0">
            <a:spAutoFit/>
          </a:bodyPr>
          <a:lstStyle/>
          <a:p>
            <a:r>
              <a:rPr lang="en-US" sz="2400" b="1" dirty="0">
                <a:latin typeface="Candara" panose="020E0502030303020204" pitchFamily="34" charset="0"/>
              </a:rPr>
              <a:t>Dual Credit ACCESS Advisor: </a:t>
            </a:r>
            <a:r>
              <a:rPr lang="en-US" sz="2400" dirty="0">
                <a:latin typeface="Candara" panose="020E0502030303020204" pitchFamily="34" charset="0"/>
              </a:rPr>
              <a:t>Melissa Parkes at </a:t>
            </a:r>
            <a:r>
              <a:rPr lang="en-US" sz="2400" dirty="0">
                <a:latin typeface="Candara" panose="020E0502030303020204" pitchFamily="34" charset="0"/>
                <a:hlinkClick r:id="rId3"/>
              </a:rPr>
              <a:t>ACCESSDualCredit@Collin.edu</a:t>
            </a:r>
            <a:r>
              <a:rPr lang="en-US" sz="2400" dirty="0">
                <a:latin typeface="Candara" panose="020E0502030303020204" pitchFamily="34" charset="0"/>
              </a:rPr>
              <a:t> </a:t>
            </a:r>
          </a:p>
        </p:txBody>
      </p:sp>
      <p:pic>
        <p:nvPicPr>
          <p:cNvPr id="6" name="Google Shape;750;p39">
            <a:extLst>
              <a:ext uri="{FF2B5EF4-FFF2-40B4-BE49-F238E27FC236}">
                <a16:creationId xmlns:a16="http://schemas.microsoft.com/office/drawing/2014/main" id="{7AC4DC17-0314-4B3D-95E7-8B76A036CE4E}"/>
              </a:ext>
            </a:extLst>
          </p:cNvPr>
          <p:cNvPicPr preferRelativeResize="0"/>
          <p:nvPr/>
        </p:nvPicPr>
        <p:blipFill rotWithShape="1">
          <a:blip r:embed="rId4">
            <a:alphaModFix/>
          </a:blip>
          <a:srcRect/>
          <a:stretch/>
        </p:blipFill>
        <p:spPr>
          <a:xfrm>
            <a:off x="11353352" y="6111648"/>
            <a:ext cx="695060" cy="549514"/>
          </a:xfrm>
          <a:prstGeom prst="rect">
            <a:avLst/>
          </a:prstGeom>
          <a:noFill/>
          <a:ln>
            <a:noFill/>
          </a:ln>
        </p:spPr>
      </p:pic>
    </p:spTree>
    <p:extLst>
      <p:ext uri="{BB962C8B-B14F-4D97-AF65-F5344CB8AC3E}">
        <p14:creationId xmlns:p14="http://schemas.microsoft.com/office/powerpoint/2010/main" val="1520376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886" y="0"/>
            <a:ext cx="12192000" cy="1249363"/>
          </a:xfrm>
        </p:spPr>
        <p:txBody>
          <a:bodyPr>
            <a:noAutofit/>
          </a:bodyPr>
          <a:lstStyle/>
          <a:p>
            <a:r>
              <a:rPr lang="en-US" sz="4800" b="1" dirty="0">
                <a:solidFill>
                  <a:schemeClr val="bg1"/>
                </a:solidFill>
                <a:latin typeface="Trebuchet MS" panose="020B0603020202020204" pitchFamily="34" charset="0"/>
                <a:ea typeface="Adobe Gothic Std B" panose="020B0800000000000000" pitchFamily="34" charset="-128"/>
              </a:rPr>
              <a:t>Campus Resources</a:t>
            </a:r>
            <a:br>
              <a:rPr lang="en-US" sz="4800" b="1" i="1" dirty="0">
                <a:solidFill>
                  <a:schemeClr val="bg1"/>
                </a:solidFill>
                <a:latin typeface="Trebuchet MS" panose="020B0603020202020204" pitchFamily="34" charset="0"/>
                <a:ea typeface="Adobe Gothic Std B" panose="020B0800000000000000" pitchFamily="34" charset="-128"/>
              </a:rPr>
            </a:br>
            <a:r>
              <a:rPr lang="en-US" sz="1600" i="1" dirty="0">
                <a:solidFill>
                  <a:schemeClr val="bg1"/>
                </a:solidFill>
                <a:latin typeface="Trebuchet MS" panose="020B0603020202020204" pitchFamily="34" charset="0"/>
                <a:ea typeface="Adobe Gothic Std B" panose="020B0800000000000000" pitchFamily="34" charset="-128"/>
              </a:rPr>
              <a:t>(No additional cost to students)</a:t>
            </a:r>
          </a:p>
        </p:txBody>
      </p:sp>
      <p:sp>
        <p:nvSpPr>
          <p:cNvPr id="11267" name="Content Placeholder 2"/>
          <p:cNvSpPr>
            <a:spLocks noGrp="1"/>
          </p:cNvSpPr>
          <p:nvPr>
            <p:ph idx="1"/>
          </p:nvPr>
        </p:nvSpPr>
        <p:spPr>
          <a:xfrm>
            <a:off x="352540" y="1524000"/>
            <a:ext cx="4111625" cy="4876800"/>
          </a:xfrm>
        </p:spPr>
        <p:txBody>
          <a:bodyPr>
            <a:noAutofit/>
          </a:bodyPr>
          <a:lstStyle/>
          <a:p>
            <a:r>
              <a:rPr lang="en-US" sz="2800" b="1" dirty="0">
                <a:solidFill>
                  <a:schemeClr val="bg1"/>
                </a:solidFill>
                <a:latin typeface="Candara" panose="020E0502030303020204" pitchFamily="34" charset="0"/>
                <a:ea typeface="Adobe Gothic Std B" panose="020B0800000000000000" pitchFamily="34" charset="-128"/>
              </a:rPr>
              <a:t>Career Services</a:t>
            </a:r>
          </a:p>
          <a:p>
            <a:r>
              <a:rPr lang="en-US" sz="2800" b="1" dirty="0">
                <a:solidFill>
                  <a:schemeClr val="bg1"/>
                </a:solidFill>
                <a:latin typeface="Candara" panose="020E0502030303020204" pitchFamily="34" charset="0"/>
                <a:ea typeface="Adobe Gothic Std B" panose="020B0800000000000000" pitchFamily="34" charset="-128"/>
              </a:rPr>
              <a:t>Counseling</a:t>
            </a:r>
          </a:p>
          <a:p>
            <a:r>
              <a:rPr lang="en-US" sz="2800" b="1" dirty="0">
                <a:solidFill>
                  <a:schemeClr val="bg1"/>
                </a:solidFill>
                <a:latin typeface="Candara" panose="020E0502030303020204" pitchFamily="34" charset="0"/>
                <a:ea typeface="Adobe Gothic Std B" panose="020B0800000000000000" pitchFamily="34" charset="-128"/>
              </a:rPr>
              <a:t>Fitness Center</a:t>
            </a:r>
          </a:p>
          <a:p>
            <a:r>
              <a:rPr lang="en-US" sz="2800" b="1" dirty="0">
                <a:solidFill>
                  <a:schemeClr val="bg1"/>
                </a:solidFill>
                <a:latin typeface="Candara" panose="020E0502030303020204" pitchFamily="34" charset="0"/>
                <a:ea typeface="Adobe Gothic Std B" panose="020B0800000000000000" pitchFamily="34" charset="-128"/>
              </a:rPr>
              <a:t>Library</a:t>
            </a:r>
          </a:p>
          <a:p>
            <a:r>
              <a:rPr lang="en-US" sz="2800" b="1" dirty="0">
                <a:solidFill>
                  <a:schemeClr val="bg1"/>
                </a:solidFill>
                <a:latin typeface="Candara" panose="020E0502030303020204" pitchFamily="34" charset="0"/>
                <a:ea typeface="Adobe Gothic Std B" panose="020B0800000000000000" pitchFamily="34" charset="-128"/>
              </a:rPr>
              <a:t>Math Lab</a:t>
            </a:r>
          </a:p>
          <a:p>
            <a:r>
              <a:rPr lang="en-US" sz="2800" b="1" dirty="0">
                <a:solidFill>
                  <a:schemeClr val="bg1"/>
                </a:solidFill>
                <a:latin typeface="Candara" panose="020E0502030303020204" pitchFamily="34" charset="0"/>
                <a:ea typeface="Adobe Gothic Std B" panose="020B0800000000000000" pitchFamily="34" charset="-128"/>
              </a:rPr>
              <a:t>Student Center </a:t>
            </a:r>
          </a:p>
          <a:p>
            <a:r>
              <a:rPr lang="en-US" sz="2800" b="1" dirty="0">
                <a:solidFill>
                  <a:schemeClr val="bg1"/>
                </a:solidFill>
                <a:latin typeface="Candara" panose="020E0502030303020204" pitchFamily="34" charset="0"/>
                <a:ea typeface="Adobe Gothic Std B" panose="020B0800000000000000" pitchFamily="34" charset="-128"/>
              </a:rPr>
              <a:t>Tutoring</a:t>
            </a:r>
          </a:p>
          <a:p>
            <a:r>
              <a:rPr lang="en-US" sz="2800" b="1" dirty="0">
                <a:solidFill>
                  <a:schemeClr val="bg1"/>
                </a:solidFill>
                <a:latin typeface="Candara" panose="020E0502030303020204" pitchFamily="34" charset="0"/>
                <a:ea typeface="Adobe Gothic Std B" panose="020B0800000000000000" pitchFamily="34" charset="-128"/>
              </a:rPr>
              <a:t>Writing Center</a:t>
            </a:r>
          </a:p>
          <a:p>
            <a:r>
              <a:rPr lang="en-US" sz="2800" b="1" dirty="0" err="1">
                <a:solidFill>
                  <a:schemeClr val="bg1"/>
                </a:solidFill>
                <a:latin typeface="Candara" panose="020E0502030303020204" pitchFamily="34" charset="0"/>
                <a:ea typeface="Adobe Gothic Std B" panose="020B0800000000000000" pitchFamily="34" charset="-128"/>
              </a:rPr>
              <a:t>TransferU</a:t>
            </a:r>
            <a:r>
              <a:rPr lang="en-US" sz="2800" b="1" dirty="0">
                <a:solidFill>
                  <a:schemeClr val="bg1"/>
                </a:solidFill>
                <a:latin typeface="Candara" panose="020E0502030303020204" pitchFamily="34" charset="0"/>
                <a:ea typeface="Adobe Gothic Std B" panose="020B0800000000000000" pitchFamily="34" charset="-128"/>
              </a:rPr>
              <a:t> </a:t>
            </a:r>
          </a:p>
          <a:p>
            <a:pPr marL="347663" indent="-347663">
              <a:buNone/>
            </a:pPr>
            <a:r>
              <a:rPr lang="en-US" sz="2800" b="1" dirty="0">
                <a:solidFill>
                  <a:schemeClr val="bg1"/>
                </a:solidFill>
                <a:latin typeface="Candara" panose="020E0502030303020204" pitchFamily="34" charset="0"/>
                <a:ea typeface="Adobe Gothic Std B" panose="020B0800000000000000" pitchFamily="34" charset="-128"/>
              </a:rPr>
              <a:t>	(transferu.collin.edu)</a:t>
            </a:r>
            <a:r>
              <a:rPr lang="en-US" sz="2800" b="1" dirty="0">
                <a:solidFill>
                  <a:schemeClr val="bg1"/>
                </a:solidFill>
                <a:latin typeface="Adobe Gothic Std B" panose="020B0800000000000000" pitchFamily="34" charset="-128"/>
                <a:ea typeface="Adobe Gothic Std B" panose="020B0800000000000000" pitchFamily="34" charset="-128"/>
              </a:rPr>
              <a:t> </a:t>
            </a:r>
          </a:p>
          <a:p>
            <a:endParaRPr lang="en-US" sz="2400" dirty="0">
              <a:latin typeface="Eras Demi ITC" panose="020B0805030504020804" pitchFamily="34" charset="0"/>
            </a:endParaRPr>
          </a:p>
          <a:p>
            <a:endParaRPr lang="en-US" sz="2400" dirty="0">
              <a:latin typeface="Eras Demi ITC" panose="020B0805030504020804" pitchFamily="34" charset="0"/>
            </a:endParaRPr>
          </a:p>
        </p:txBody>
      </p:sp>
      <p:sp>
        <p:nvSpPr>
          <p:cNvPr id="2" name="AutoShape 2" descr="Image result for resour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West &lt;strong&gt;Campus&lt;/strong&gt; &lt;strong&gt;Math&lt;/strong&gt; &lt;strong&gt;Lab&lt;/strong&gt; | West &lt;strong&gt;Campus&lt;/strong&gt;, &lt;strong&gt;Math&lt;/strong&gt; &lt;strong&gt;lab&lt;/strong&gt;, Building 7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524000"/>
            <a:ext cx="7115060" cy="4724400"/>
          </a:xfrm>
          <a:prstGeom prst="rect">
            <a:avLst/>
          </a:prstGeom>
        </p:spPr>
      </p:pic>
    </p:spTree>
    <p:extLst>
      <p:ext uri="{BB962C8B-B14F-4D97-AF65-F5344CB8AC3E}">
        <p14:creationId xmlns:p14="http://schemas.microsoft.com/office/powerpoint/2010/main" val="12205765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11708642" cy="1143000"/>
          </a:xfrm>
        </p:spPr>
        <p:txBody>
          <a:bodyPr>
            <a:normAutofit/>
          </a:bodyPr>
          <a:lstStyle/>
          <a:p>
            <a:r>
              <a:rPr lang="en-US" sz="4800" b="1" dirty="0">
                <a:latin typeface="Trebuchet MS" panose="020B0603020202020204" pitchFamily="34" charset="0"/>
                <a:ea typeface="Adobe Gothic Std B" panose="020B0800000000000000" pitchFamily="34" charset="-128"/>
              </a:rPr>
              <a:t>How Much You Will Save!</a:t>
            </a:r>
          </a:p>
        </p:txBody>
      </p:sp>
      <p:sp>
        <p:nvSpPr>
          <p:cNvPr id="3" name="Content Placeholder 2"/>
          <p:cNvSpPr>
            <a:spLocks noGrp="1"/>
          </p:cNvSpPr>
          <p:nvPr>
            <p:ph idx="1"/>
          </p:nvPr>
        </p:nvSpPr>
        <p:spPr>
          <a:xfrm>
            <a:off x="0" y="1524000"/>
            <a:ext cx="7086600" cy="3133726"/>
          </a:xfrm>
          <a:ln cmpd="dbl">
            <a:noFill/>
          </a:ln>
        </p:spPr>
        <p:txBody>
          <a:bodyPr>
            <a:normAutofit fontScale="25000" lnSpcReduction="20000"/>
          </a:bodyPr>
          <a:lstStyle/>
          <a:p>
            <a:pPr marL="0" indent="0" algn="ctr">
              <a:spcBef>
                <a:spcPts val="0"/>
              </a:spcBef>
              <a:buNone/>
            </a:pPr>
            <a:endParaRPr lang="en-US" sz="2000" dirty="0">
              <a:latin typeface="Candara" panose="020E0502030303020204" pitchFamily="34" charset="0"/>
            </a:endParaRPr>
          </a:p>
          <a:p>
            <a:pPr marL="0" indent="0" algn="ctr">
              <a:spcBef>
                <a:spcPts val="0"/>
              </a:spcBef>
              <a:buNone/>
            </a:pPr>
            <a:r>
              <a:rPr lang="en-US" sz="9000" dirty="0">
                <a:latin typeface="Candara" panose="020E0502030303020204" pitchFamily="34" charset="0"/>
                <a:ea typeface="Adobe Gothic Std B" panose="020B0800000000000000" pitchFamily="34" charset="-128"/>
              </a:rPr>
              <a:t>University of Texas at Dallas </a:t>
            </a:r>
          </a:p>
          <a:p>
            <a:pPr marL="0" indent="0" algn="ctr">
              <a:spcBef>
                <a:spcPts val="0"/>
              </a:spcBef>
              <a:buNone/>
            </a:pPr>
            <a:endParaRPr lang="en-US" sz="4000" dirty="0">
              <a:latin typeface="Candara" panose="020E0502030303020204" pitchFamily="34" charset="0"/>
              <a:ea typeface="Adobe Gothic Std B" panose="020B0800000000000000" pitchFamily="34" charset="-128"/>
            </a:endParaRPr>
          </a:p>
          <a:p>
            <a:pPr marL="0" indent="0" algn="ctr">
              <a:spcBef>
                <a:spcPts val="0"/>
              </a:spcBef>
              <a:buNone/>
            </a:pPr>
            <a:r>
              <a:rPr lang="en-US" sz="14400" u="sng" dirty="0">
                <a:latin typeface="Candara" panose="020E0502030303020204" pitchFamily="34" charset="0"/>
                <a:ea typeface="Adobe Gothic Std B" panose="020B0800000000000000" pitchFamily="34" charset="-128"/>
              </a:rPr>
              <a:t>$2,857</a:t>
            </a:r>
            <a:r>
              <a:rPr lang="en-US" sz="14400" dirty="0">
                <a:latin typeface="Candara" panose="020E0502030303020204" pitchFamily="34" charset="0"/>
                <a:ea typeface="Adobe Gothic Std B" panose="020B0800000000000000" pitchFamily="34" charset="-128"/>
              </a:rPr>
              <a:t> </a:t>
            </a:r>
            <a:r>
              <a:rPr lang="en-US" sz="9000" dirty="0">
                <a:latin typeface="Candara" panose="020E0502030303020204" pitchFamily="34" charset="0"/>
                <a:ea typeface="Adobe Gothic Std B" panose="020B0800000000000000" pitchFamily="34" charset="-128"/>
              </a:rPr>
              <a:t>for a 3 credit hour course*</a:t>
            </a:r>
          </a:p>
          <a:p>
            <a:pPr marL="0" indent="0" algn="ctr">
              <a:spcBef>
                <a:spcPts val="0"/>
              </a:spcBef>
              <a:buNone/>
            </a:pPr>
            <a:endParaRPr lang="en-US" sz="9000" dirty="0">
              <a:latin typeface="Candara" panose="020E0502030303020204" pitchFamily="34" charset="0"/>
              <a:ea typeface="Adobe Gothic Std B" panose="020B0800000000000000" pitchFamily="34" charset="-128"/>
            </a:endParaRPr>
          </a:p>
          <a:p>
            <a:pPr marL="0" indent="0" algn="ctr">
              <a:spcBef>
                <a:spcPts val="0"/>
              </a:spcBef>
              <a:buNone/>
            </a:pPr>
            <a:endParaRPr lang="en-US" sz="9000" dirty="0">
              <a:latin typeface="Candara" panose="020E0502030303020204" pitchFamily="34" charset="0"/>
              <a:ea typeface="Adobe Gothic Std B" panose="020B0800000000000000" pitchFamily="34" charset="-128"/>
            </a:endParaRPr>
          </a:p>
          <a:p>
            <a:pPr marL="0" indent="0" algn="ctr">
              <a:spcBef>
                <a:spcPts val="0"/>
              </a:spcBef>
              <a:buNone/>
            </a:pPr>
            <a:r>
              <a:rPr lang="en-US" sz="9000" dirty="0">
                <a:latin typeface="Candara" panose="020E0502030303020204" pitchFamily="34" charset="0"/>
                <a:ea typeface="Adobe Gothic Std B" panose="020B0800000000000000" pitchFamily="34" charset="-128"/>
              </a:rPr>
              <a:t>University of North Texas</a:t>
            </a:r>
          </a:p>
          <a:p>
            <a:pPr marL="0" indent="0" algn="ctr">
              <a:spcBef>
                <a:spcPts val="0"/>
              </a:spcBef>
              <a:buNone/>
            </a:pPr>
            <a:endParaRPr lang="en-US" sz="4000" dirty="0">
              <a:latin typeface="Candara" panose="020E0502030303020204" pitchFamily="34" charset="0"/>
              <a:ea typeface="Adobe Gothic Std B" panose="020B0800000000000000" pitchFamily="34" charset="-128"/>
            </a:endParaRPr>
          </a:p>
          <a:p>
            <a:pPr marL="0" indent="0" algn="ctr">
              <a:spcBef>
                <a:spcPts val="0"/>
              </a:spcBef>
              <a:buNone/>
            </a:pPr>
            <a:r>
              <a:rPr lang="en-US" sz="14400" u="sng" dirty="0">
                <a:latin typeface="Candara" panose="020E0502030303020204" pitchFamily="34" charset="0"/>
                <a:ea typeface="Adobe Gothic Std B" panose="020B0800000000000000" pitchFamily="34" charset="-128"/>
              </a:rPr>
              <a:t>$1,408.44</a:t>
            </a:r>
            <a:r>
              <a:rPr lang="en-US" sz="14400" dirty="0">
                <a:latin typeface="Candara" panose="020E0502030303020204" pitchFamily="34" charset="0"/>
                <a:ea typeface="Adobe Gothic Std B" panose="020B0800000000000000" pitchFamily="34" charset="-128"/>
              </a:rPr>
              <a:t> </a:t>
            </a:r>
            <a:r>
              <a:rPr lang="en-US" sz="9000" dirty="0">
                <a:latin typeface="Candara" panose="020E0502030303020204" pitchFamily="34" charset="0"/>
                <a:ea typeface="Adobe Gothic Std B" panose="020B0800000000000000" pitchFamily="34" charset="-128"/>
              </a:rPr>
              <a:t>for a 3 credit hour course*</a:t>
            </a:r>
          </a:p>
          <a:p>
            <a:pPr marL="0" indent="0" algn="ctr">
              <a:spcBef>
                <a:spcPts val="0"/>
              </a:spcBef>
              <a:buNone/>
            </a:pPr>
            <a:r>
              <a:rPr lang="en-US" sz="5600" dirty="0">
                <a:latin typeface="Candara" panose="020E0502030303020204" pitchFamily="34" charset="0"/>
                <a:ea typeface="Adobe Gothic Std B" panose="020B0800000000000000" pitchFamily="34" charset="-128"/>
              </a:rPr>
              <a:t>*</a:t>
            </a:r>
            <a:r>
              <a:rPr lang="en-US" sz="4400" dirty="0">
                <a:latin typeface="Candara" panose="020E0502030303020204" pitchFamily="34" charset="0"/>
                <a:ea typeface="Adobe Gothic Std B" panose="020B0800000000000000" pitchFamily="34" charset="-128"/>
              </a:rPr>
              <a:t>Based on  Fall 2021 tuition rates</a:t>
            </a:r>
          </a:p>
          <a:p>
            <a:endParaRPr lang="en-US" sz="4000" dirty="0">
              <a:latin typeface="Candara" panose="020E0502030303020204" pitchFamily="34" charset="0"/>
              <a:ea typeface="Adobe Gothic Std B" panose="020B0800000000000000" pitchFamily="34" charset="-128"/>
            </a:endParaRPr>
          </a:p>
          <a:p>
            <a:endParaRPr lang="en-US" sz="2800" dirty="0">
              <a:latin typeface="Adobe Gothic Std B" panose="020B0800000000000000" pitchFamily="34" charset="-128"/>
              <a:ea typeface="Adobe Gothic Std B" panose="020B0800000000000000" pitchFamily="34" charset="-128"/>
            </a:endParaRPr>
          </a:p>
          <a:p>
            <a:endParaRPr lang="en-US" sz="2800" dirty="0">
              <a:latin typeface="Adobe Gothic Std B" panose="020B0800000000000000" pitchFamily="34" charset="-128"/>
              <a:ea typeface="Adobe Gothic Std B" panose="020B0800000000000000" pitchFamily="34" charset="-128"/>
            </a:endParaRPr>
          </a:p>
          <a:p>
            <a:pPr marL="0" indent="0">
              <a:buNone/>
            </a:pPr>
            <a:endParaRPr lang="en-US" sz="2800" dirty="0">
              <a:latin typeface="Adobe Gothic Std B" panose="020B0800000000000000" pitchFamily="34" charset="-128"/>
              <a:ea typeface="Adobe Gothic Std B" panose="020B0800000000000000" pitchFamily="34" charset="-128"/>
            </a:endParaRPr>
          </a:p>
          <a:p>
            <a:pPr marL="0" indent="0">
              <a:buNone/>
            </a:pPr>
            <a:endParaRPr lang="en-US" sz="2800" dirty="0">
              <a:latin typeface="Adobe Gothic Std B" panose="020B0800000000000000" pitchFamily="34" charset="-128"/>
              <a:ea typeface="Adobe Gothic Std B" panose="020B0800000000000000" pitchFamily="34" charset="-128"/>
            </a:endParaRPr>
          </a:p>
          <a:p>
            <a:pPr marL="0" indent="0">
              <a:buNone/>
            </a:pPr>
            <a:endParaRPr lang="en-US" sz="2800" dirty="0">
              <a:latin typeface="Adobe Gothic Std B" panose="020B0800000000000000" pitchFamily="34" charset="-128"/>
              <a:ea typeface="Adobe Gothic Std B" panose="020B0800000000000000" pitchFamily="34" charset="-128"/>
            </a:endParaRPr>
          </a:p>
          <a:p>
            <a:pPr marL="0" indent="0" algn="ctr">
              <a:buNone/>
            </a:pPr>
            <a:r>
              <a:rPr lang="en-US" sz="2800" dirty="0">
                <a:latin typeface="Adobe Gothic Std B" panose="020B0800000000000000" pitchFamily="34" charset="-128"/>
                <a:ea typeface="Adobe Gothic Std B" panose="020B0800000000000000" pitchFamily="34" charset="-128"/>
              </a:rPr>
              <a:t>        </a:t>
            </a:r>
          </a:p>
          <a:p>
            <a:pPr marL="0" indent="0" algn="ctr">
              <a:buNone/>
            </a:pPr>
            <a:endParaRPr lang="en-US" sz="2800" dirty="0">
              <a:latin typeface="Adobe Gothic Std B" panose="020B0800000000000000" pitchFamily="34" charset="-128"/>
              <a:ea typeface="Adobe Gothic Std B" panose="020B0800000000000000" pitchFamily="34" charset="-128"/>
            </a:endParaRPr>
          </a:p>
          <a:p>
            <a:pPr marL="0" indent="0">
              <a:buNone/>
            </a:pPr>
            <a:endParaRPr lang="en-US" dirty="0">
              <a:latin typeface="Adobe Gothic Std B" panose="020B0800000000000000" pitchFamily="34" charset="-128"/>
              <a:ea typeface="Adobe Gothic Std B" panose="020B0800000000000000" pitchFamily="34" charset="-128"/>
            </a:endParaRPr>
          </a:p>
        </p:txBody>
      </p:sp>
      <p:sp>
        <p:nvSpPr>
          <p:cNvPr id="5" name="Rectangle 4"/>
          <p:cNvSpPr/>
          <p:nvPr/>
        </p:nvSpPr>
        <p:spPr>
          <a:xfrm>
            <a:off x="762000" y="4426565"/>
            <a:ext cx="5562600" cy="2431435"/>
          </a:xfrm>
          <a:prstGeom prst="rect">
            <a:avLst/>
          </a:prstGeom>
          <a:noFill/>
          <a:ln>
            <a:noFill/>
          </a:ln>
        </p:spPr>
        <p:txBody>
          <a:bodyPr wrap="square" lIns="91440" tIns="45720" rIns="91440" bIns="45720">
            <a:spAutoFit/>
          </a:bodyPr>
          <a:lstStyle/>
          <a:p>
            <a:pPr algn="ct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anose="020E0502030303020204" pitchFamily="34" charset="0"/>
                <a:ea typeface="Adobe Gothic Std B" panose="020B0800000000000000" pitchFamily="34" charset="-128"/>
              </a:rPr>
              <a:t>Collin College </a:t>
            </a:r>
          </a:p>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anose="020E0502030303020204" pitchFamily="34" charset="0"/>
                <a:ea typeface="Adobe Gothic Std B" panose="020B0800000000000000" pitchFamily="34" charset="-128"/>
              </a:rPr>
              <a:t>is </a:t>
            </a:r>
            <a:r>
              <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anose="020E0502030303020204" pitchFamily="34" charset="0"/>
                <a:ea typeface="Adobe Gothic Std B" panose="020B0800000000000000" pitchFamily="34" charset="-128"/>
              </a:rPr>
              <a:t>$186</a:t>
            </a:r>
          </a:p>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anose="020E0502030303020204" pitchFamily="34" charset="0"/>
                <a:ea typeface="Adobe Gothic Std B" panose="020B0800000000000000" pitchFamily="34" charset="-128"/>
              </a:rPr>
              <a:t>3 credit hour course</a:t>
            </a: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anose="020E0502030303020204" pitchFamily="34" charset="0"/>
                <a:ea typeface="Adobe Gothic Std B" panose="020B0800000000000000" pitchFamily="34" charset="-128"/>
              </a:rPr>
            </a:br>
            <a:r>
              <a:rPr lang="en-US" dirty="0">
                <a:latin typeface="Candara" panose="020E0502030303020204" pitchFamily="34" charset="0"/>
                <a:ea typeface="Adobe Gothic Std B" panose="020B0800000000000000" pitchFamily="34" charset="-128"/>
              </a:rPr>
              <a:t>(for in-county residents)</a:t>
            </a:r>
          </a:p>
          <a:p>
            <a:pPr algn="ctr"/>
            <a:r>
              <a:rPr lang="en-US" dirty="0">
                <a:latin typeface="Candara" panose="020E0502030303020204" pitchFamily="34" charset="0"/>
                <a:ea typeface="Adobe Gothic Std B" panose="020B0800000000000000" pitchFamily="34" charset="-128"/>
              </a:rPr>
              <a:t>Based on Fall 2022 tuition rates   </a:t>
            </a:r>
          </a:p>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panose="02060603020205020403" pitchFamily="18" charset="0"/>
            </a:endParaRPr>
          </a:p>
        </p:txBody>
      </p:sp>
      <p:pic>
        <p:nvPicPr>
          <p:cNvPr id="1030" name="Picture 6" descr="https://www.smallbizdaily.com/wp-content/uploads/2018/03/ThinkstockPhotos-649699796-min.jpg"/>
          <p:cNvPicPr>
            <a:picLocks noChangeAspect="1" noChangeArrowheads="1"/>
          </p:cNvPicPr>
          <p:nvPr/>
        </p:nvPicPr>
        <p:blipFill rotWithShape="1">
          <a:blip r:embed="rId3">
            <a:extLst>
              <a:ext uri="{28A0092B-C50C-407E-A947-70E740481C1C}">
                <a14:useLocalDpi xmlns:a14="http://schemas.microsoft.com/office/drawing/2010/main" val="0"/>
              </a:ext>
            </a:extLst>
          </a:blip>
          <a:srcRect l="10671" r="15165"/>
          <a:stretch/>
        </p:blipFill>
        <p:spPr bwMode="auto">
          <a:xfrm>
            <a:off x="6710592" y="1524001"/>
            <a:ext cx="4562016" cy="44173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155EACA-E2A4-4B55-B35E-686DCC24B9EF}"/>
              </a:ext>
            </a:extLst>
          </p:cNvPr>
          <p:cNvPicPr>
            <a:picLocks noChangeAspect="1"/>
          </p:cNvPicPr>
          <p:nvPr/>
        </p:nvPicPr>
        <p:blipFill>
          <a:blip r:embed="rId4"/>
          <a:stretch>
            <a:fillRect/>
          </a:stretch>
        </p:blipFill>
        <p:spPr>
          <a:xfrm>
            <a:off x="11277600" y="6156086"/>
            <a:ext cx="695060" cy="549514"/>
          </a:xfrm>
          <a:prstGeom prst="rect">
            <a:avLst/>
          </a:prstGeom>
        </p:spPr>
      </p:pic>
    </p:spTree>
    <p:extLst>
      <p:ext uri="{BB962C8B-B14F-4D97-AF65-F5344CB8AC3E}">
        <p14:creationId xmlns:p14="http://schemas.microsoft.com/office/powerpoint/2010/main" val="1726837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0801"/>
            <a:ext cx="8229600" cy="1143000"/>
          </a:xfrm>
        </p:spPr>
        <p:txBody>
          <a:bodyPr>
            <a:normAutofit/>
          </a:bodyPr>
          <a:lstStyle/>
          <a:p>
            <a:r>
              <a:rPr lang="en-US" sz="6000" b="1" dirty="0">
                <a:latin typeface="Trebuchet MS" panose="020B0603020202020204" pitchFamily="34" charset="0"/>
                <a:ea typeface="Adobe Gothic Std B" panose="020B0800000000000000" pitchFamily="34" charset="-128"/>
              </a:rPr>
              <a:t>Get Books</a:t>
            </a:r>
          </a:p>
        </p:txBody>
      </p:sp>
      <p:sp>
        <p:nvSpPr>
          <p:cNvPr id="3" name="Content Placeholder 2"/>
          <p:cNvSpPr>
            <a:spLocks noGrp="1"/>
          </p:cNvSpPr>
          <p:nvPr>
            <p:ph idx="1"/>
          </p:nvPr>
        </p:nvSpPr>
        <p:spPr>
          <a:xfrm>
            <a:off x="192520" y="1347706"/>
            <a:ext cx="5111496" cy="5129294"/>
          </a:xfrm>
        </p:spPr>
        <p:txBody>
          <a:bodyPr>
            <a:normAutofit fontScale="77500" lnSpcReduction="20000"/>
          </a:bodyPr>
          <a:lstStyle/>
          <a:p>
            <a:pPr eaLnBrk="1" hangingPunct="1"/>
            <a:r>
              <a:rPr lang="en-US" sz="2800" dirty="0">
                <a:latin typeface="Candara" panose="020E0502030303020204" pitchFamily="34" charset="0"/>
                <a:ea typeface="Adobe Gothic Std B" panose="020B0800000000000000" pitchFamily="34" charset="-128"/>
              </a:rPr>
              <a:t>You have to buy books in college!</a:t>
            </a:r>
          </a:p>
          <a:p>
            <a:pPr eaLnBrk="1" hangingPunct="1"/>
            <a:endParaRPr lang="en-US" sz="2800" dirty="0">
              <a:latin typeface="Candara" panose="020E0502030303020204" pitchFamily="34" charset="0"/>
              <a:ea typeface="Adobe Gothic Std B" panose="020B0800000000000000" pitchFamily="34" charset="-128"/>
            </a:endParaRPr>
          </a:p>
          <a:p>
            <a:r>
              <a:rPr lang="en-US" sz="2800" dirty="0">
                <a:latin typeface="Candara" panose="020E0502030303020204" pitchFamily="34" charset="0"/>
                <a:ea typeface="Adobe Gothic Std B" panose="020B0800000000000000" pitchFamily="34" charset="-128"/>
              </a:rPr>
              <a:t>You may purchase books from our on campus bookstore.</a:t>
            </a:r>
          </a:p>
          <a:p>
            <a:pPr lvl="1" eaLnBrk="1" hangingPunct="1"/>
            <a:endParaRPr lang="en-US" dirty="0">
              <a:latin typeface="Candara" panose="020E0502030303020204" pitchFamily="34" charset="0"/>
              <a:ea typeface="Adobe Gothic Std B" panose="020B0800000000000000" pitchFamily="34" charset="-128"/>
            </a:endParaRPr>
          </a:p>
          <a:p>
            <a:pPr eaLnBrk="1" hangingPunct="1"/>
            <a:r>
              <a:rPr lang="en-US" sz="2800" dirty="0">
                <a:latin typeface="Candara" panose="020E0502030303020204" pitchFamily="34" charset="0"/>
                <a:ea typeface="Adobe Gothic Std B" panose="020B0800000000000000" pitchFamily="34" charset="-128"/>
              </a:rPr>
              <a:t>There is also a link on your schedule in CougarWeb.</a:t>
            </a:r>
          </a:p>
          <a:p>
            <a:pPr eaLnBrk="1" hangingPunct="1"/>
            <a:endParaRPr lang="en-US" sz="2800" dirty="0">
              <a:latin typeface="Candara" panose="020E0502030303020204" pitchFamily="34" charset="0"/>
              <a:ea typeface="Adobe Gothic Std B" panose="020B0800000000000000" pitchFamily="34" charset="-128"/>
            </a:endParaRPr>
          </a:p>
          <a:p>
            <a:pPr marL="914400" lvl="1" indent="-457200">
              <a:spcBef>
                <a:spcPts val="600"/>
              </a:spcBef>
              <a:spcAft>
                <a:spcPts val="600"/>
              </a:spcAft>
              <a:buFont typeface="+mj-lt"/>
              <a:buAutoNum type="arabicPeriod"/>
            </a:pPr>
            <a:r>
              <a:rPr lang="en-US" sz="2100" dirty="0">
                <a:latin typeface="Candara" panose="020E0502030303020204" pitchFamily="34" charset="0"/>
                <a:ea typeface="Adobe Gothic Std B" panose="020B0800000000000000" pitchFamily="34" charset="-128"/>
              </a:rPr>
              <a:t>Log into CougarWeb </a:t>
            </a:r>
          </a:p>
          <a:p>
            <a:pPr marL="914400" lvl="1" indent="-457200">
              <a:spcBef>
                <a:spcPts val="1200"/>
              </a:spcBef>
              <a:spcAft>
                <a:spcPts val="600"/>
              </a:spcAft>
              <a:buFont typeface="+mj-lt"/>
              <a:buAutoNum type="arabicPeriod"/>
            </a:pPr>
            <a:r>
              <a:rPr lang="en-US" sz="2100" dirty="0">
                <a:latin typeface="Candara" panose="020E0502030303020204" pitchFamily="34" charset="0"/>
                <a:ea typeface="Adobe Gothic Std B" panose="020B0800000000000000" pitchFamily="34" charset="-128"/>
              </a:rPr>
              <a:t>Click on My Class Schedule under Student Quick Links</a:t>
            </a:r>
          </a:p>
          <a:p>
            <a:pPr marL="914400" lvl="1" indent="-457200">
              <a:spcBef>
                <a:spcPts val="600"/>
              </a:spcBef>
              <a:spcAft>
                <a:spcPts val="600"/>
              </a:spcAft>
              <a:buFont typeface="+mj-lt"/>
              <a:buAutoNum type="arabicPeriod"/>
            </a:pPr>
            <a:r>
              <a:rPr lang="en-US" sz="2100" dirty="0">
                <a:latin typeface="Candara" panose="020E0502030303020204" pitchFamily="34" charset="0"/>
                <a:ea typeface="Adobe Gothic Std B" panose="020B0800000000000000" pitchFamily="34" charset="-128"/>
              </a:rPr>
              <a:t>Adjust Registration Term to Credit Fall 2022 if needed</a:t>
            </a:r>
          </a:p>
          <a:p>
            <a:pPr marL="914400" lvl="1" indent="-457200">
              <a:spcBef>
                <a:spcPts val="600"/>
              </a:spcBef>
              <a:spcAft>
                <a:spcPts val="600"/>
              </a:spcAft>
              <a:buFont typeface="+mj-lt"/>
              <a:buAutoNum type="arabicPeriod"/>
            </a:pPr>
            <a:r>
              <a:rPr lang="en-US" sz="2100" dirty="0">
                <a:latin typeface="Candara" panose="020E0502030303020204" pitchFamily="34" charset="0"/>
                <a:ea typeface="Adobe Gothic Std B" panose="020B0800000000000000" pitchFamily="34" charset="-128"/>
              </a:rPr>
              <a:t>Click the Title of course and select Bookstore Links Tab</a:t>
            </a:r>
          </a:p>
          <a:p>
            <a:pPr marL="914400" lvl="1" indent="-457200">
              <a:spcBef>
                <a:spcPts val="600"/>
              </a:spcBef>
              <a:spcAft>
                <a:spcPts val="600"/>
              </a:spcAft>
              <a:buFont typeface="+mj-lt"/>
              <a:buAutoNum type="arabicPeriod"/>
            </a:pPr>
            <a:r>
              <a:rPr lang="en-US" sz="2100" dirty="0">
                <a:latin typeface="Candara" panose="020E0502030303020204" pitchFamily="34" charset="0"/>
                <a:ea typeface="Adobe Gothic Std B" panose="020B0800000000000000" pitchFamily="34" charset="-128"/>
              </a:rPr>
              <a:t>Select Course Books and/or Materials</a:t>
            </a:r>
          </a:p>
          <a:p>
            <a:pPr eaLnBrk="1" hangingPunct="1"/>
            <a:endParaRPr lang="en-US" sz="2400" dirty="0">
              <a:latin typeface="Eras Demi ITC" panose="020B0805030504020804" pitchFamily="34" charset="0"/>
            </a:endParaRPr>
          </a:p>
          <a:p>
            <a:pPr eaLnBrk="1" hangingPunct="1"/>
            <a:endParaRPr lang="en-US" sz="2400" dirty="0">
              <a:solidFill>
                <a:schemeClr val="bg1"/>
              </a:solidFill>
              <a:latin typeface="Eras Demi ITC" panose="020B0805030504020804" pitchFamily="34" charset="0"/>
            </a:endParaRPr>
          </a:p>
          <a:p>
            <a:endParaRPr lang="en-US" dirty="0"/>
          </a:p>
        </p:txBody>
      </p:sp>
      <p:pic>
        <p:nvPicPr>
          <p:cNvPr id="4" name="Picture 3">
            <a:extLst>
              <a:ext uri="{FF2B5EF4-FFF2-40B4-BE49-F238E27FC236}">
                <a16:creationId xmlns:a16="http://schemas.microsoft.com/office/drawing/2014/main" id="{EE19FED1-C90C-439A-9E9D-8E0EA69ADF87}"/>
              </a:ext>
            </a:extLst>
          </p:cNvPr>
          <p:cNvPicPr>
            <a:picLocks noChangeAspect="1"/>
          </p:cNvPicPr>
          <p:nvPr/>
        </p:nvPicPr>
        <p:blipFill rotWithShape="1">
          <a:blip r:embed="rId3"/>
          <a:srcRect r="33104" b="23478"/>
          <a:stretch/>
        </p:blipFill>
        <p:spPr>
          <a:xfrm>
            <a:off x="6439469" y="1219200"/>
            <a:ext cx="3542731" cy="2514600"/>
          </a:xfrm>
          <a:prstGeom prst="rect">
            <a:avLst/>
          </a:prstGeom>
        </p:spPr>
      </p:pic>
      <p:sp>
        <p:nvSpPr>
          <p:cNvPr id="10" name="TextBox 9">
            <a:extLst>
              <a:ext uri="{FF2B5EF4-FFF2-40B4-BE49-F238E27FC236}">
                <a16:creationId xmlns:a16="http://schemas.microsoft.com/office/drawing/2014/main" id="{24733D75-63BC-41DF-B5A2-C752EEA969C1}"/>
              </a:ext>
            </a:extLst>
          </p:cNvPr>
          <p:cNvSpPr txBox="1"/>
          <p:nvPr/>
        </p:nvSpPr>
        <p:spPr>
          <a:xfrm>
            <a:off x="6274878" y="2957575"/>
            <a:ext cx="1447800" cy="448959"/>
          </a:xfrm>
          <a:prstGeom prst="rect">
            <a:avLst/>
          </a:prstGeom>
          <a:noFill/>
          <a:ln w="38100">
            <a:solidFill>
              <a:srgbClr val="FF0000"/>
            </a:solidFill>
          </a:ln>
        </p:spPr>
        <p:txBody>
          <a:bodyPr wrap="square" rtlCol="0">
            <a:spAutoFit/>
          </a:bodyPr>
          <a:lstStyle/>
          <a:p>
            <a:endParaRPr lang="en-US" sz="800" dirty="0"/>
          </a:p>
        </p:txBody>
      </p:sp>
      <p:sp>
        <p:nvSpPr>
          <p:cNvPr id="11" name="Left Arrow 8">
            <a:extLst>
              <a:ext uri="{FF2B5EF4-FFF2-40B4-BE49-F238E27FC236}">
                <a16:creationId xmlns:a16="http://schemas.microsoft.com/office/drawing/2014/main" id="{E6067503-889A-4AB7-8F7B-7964B302139C}"/>
              </a:ext>
            </a:extLst>
          </p:cNvPr>
          <p:cNvSpPr/>
          <p:nvPr/>
        </p:nvSpPr>
        <p:spPr>
          <a:xfrm rot="13017285">
            <a:off x="5322807" y="2381797"/>
            <a:ext cx="1159839" cy="706356"/>
          </a:xfrm>
          <a:prstGeom prst="left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FB81"/>
              </a:solidFill>
            </a:endParaRPr>
          </a:p>
        </p:txBody>
      </p:sp>
      <p:pic>
        <p:nvPicPr>
          <p:cNvPr id="12" name="Picture 11">
            <a:extLst>
              <a:ext uri="{FF2B5EF4-FFF2-40B4-BE49-F238E27FC236}">
                <a16:creationId xmlns:a16="http://schemas.microsoft.com/office/drawing/2014/main" id="{F20F58CE-26FC-4649-BA83-A91CB070EB89}"/>
              </a:ext>
            </a:extLst>
          </p:cNvPr>
          <p:cNvPicPr>
            <a:picLocks noChangeAspect="1"/>
          </p:cNvPicPr>
          <p:nvPr/>
        </p:nvPicPr>
        <p:blipFill rotWithShape="1">
          <a:blip r:embed="rId4"/>
          <a:srcRect t="15302" r="15473" b="22829"/>
          <a:stretch/>
        </p:blipFill>
        <p:spPr>
          <a:xfrm>
            <a:off x="6412991" y="4125664"/>
            <a:ext cx="5321809" cy="2351336"/>
          </a:xfrm>
          <a:prstGeom prst="rect">
            <a:avLst/>
          </a:prstGeom>
        </p:spPr>
      </p:pic>
      <p:sp>
        <p:nvSpPr>
          <p:cNvPr id="13" name="TextBox 12">
            <a:extLst>
              <a:ext uri="{FF2B5EF4-FFF2-40B4-BE49-F238E27FC236}">
                <a16:creationId xmlns:a16="http://schemas.microsoft.com/office/drawing/2014/main" id="{C740A4BD-71DE-4E3A-887D-D9FCE59C52A6}"/>
              </a:ext>
            </a:extLst>
          </p:cNvPr>
          <p:cNvSpPr txBox="1"/>
          <p:nvPr/>
        </p:nvSpPr>
        <p:spPr>
          <a:xfrm>
            <a:off x="6430230" y="4452930"/>
            <a:ext cx="1447800" cy="448959"/>
          </a:xfrm>
          <a:prstGeom prst="rect">
            <a:avLst/>
          </a:prstGeom>
          <a:noFill/>
          <a:ln w="38100">
            <a:solidFill>
              <a:srgbClr val="FF0000"/>
            </a:solidFill>
          </a:ln>
        </p:spPr>
        <p:txBody>
          <a:bodyPr wrap="square" rtlCol="0">
            <a:spAutoFit/>
          </a:bodyPr>
          <a:lstStyle/>
          <a:p>
            <a:endParaRPr lang="en-US" sz="800" dirty="0"/>
          </a:p>
        </p:txBody>
      </p:sp>
      <p:sp>
        <p:nvSpPr>
          <p:cNvPr id="14" name="TextBox 13">
            <a:extLst>
              <a:ext uri="{FF2B5EF4-FFF2-40B4-BE49-F238E27FC236}">
                <a16:creationId xmlns:a16="http://schemas.microsoft.com/office/drawing/2014/main" id="{6E8CE999-37D8-4D6E-95B8-86020A7A2A0E}"/>
              </a:ext>
            </a:extLst>
          </p:cNvPr>
          <p:cNvSpPr txBox="1"/>
          <p:nvPr/>
        </p:nvSpPr>
        <p:spPr>
          <a:xfrm>
            <a:off x="8692896" y="5010572"/>
            <a:ext cx="1781033" cy="307934"/>
          </a:xfrm>
          <a:prstGeom prst="rect">
            <a:avLst/>
          </a:prstGeom>
          <a:noFill/>
          <a:ln w="38100">
            <a:solidFill>
              <a:srgbClr val="FF0000"/>
            </a:solidFill>
          </a:ln>
        </p:spPr>
        <p:txBody>
          <a:bodyPr wrap="square" rtlCol="0">
            <a:spAutoFit/>
          </a:bodyPr>
          <a:lstStyle/>
          <a:p>
            <a:endParaRPr lang="en-US" sz="800" dirty="0"/>
          </a:p>
        </p:txBody>
      </p:sp>
      <p:sp>
        <p:nvSpPr>
          <p:cNvPr id="15" name="Left Arrow 8">
            <a:extLst>
              <a:ext uri="{FF2B5EF4-FFF2-40B4-BE49-F238E27FC236}">
                <a16:creationId xmlns:a16="http://schemas.microsoft.com/office/drawing/2014/main" id="{87D2F017-1710-43E4-8C59-2BA594081B5A}"/>
              </a:ext>
            </a:extLst>
          </p:cNvPr>
          <p:cNvSpPr/>
          <p:nvPr/>
        </p:nvSpPr>
        <p:spPr>
          <a:xfrm rot="11106023">
            <a:off x="5369198" y="4284640"/>
            <a:ext cx="1159839" cy="706356"/>
          </a:xfrm>
          <a:prstGeom prst="left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FB81"/>
              </a:solidFill>
            </a:endParaRPr>
          </a:p>
        </p:txBody>
      </p:sp>
      <p:sp>
        <p:nvSpPr>
          <p:cNvPr id="16" name="Left Arrow 8">
            <a:extLst>
              <a:ext uri="{FF2B5EF4-FFF2-40B4-BE49-F238E27FC236}">
                <a16:creationId xmlns:a16="http://schemas.microsoft.com/office/drawing/2014/main" id="{81D60A24-8B68-4053-9CE7-19DF0FB0C68E}"/>
              </a:ext>
            </a:extLst>
          </p:cNvPr>
          <p:cNvSpPr/>
          <p:nvPr/>
        </p:nvSpPr>
        <p:spPr>
          <a:xfrm rot="20872396">
            <a:off x="10368950" y="4687975"/>
            <a:ext cx="1159839" cy="706356"/>
          </a:xfrm>
          <a:prstGeom prst="left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FB81"/>
              </a:solidFill>
            </a:endParaRPr>
          </a:p>
        </p:txBody>
      </p:sp>
      <p:sp>
        <p:nvSpPr>
          <p:cNvPr id="17" name="Rectangle 16">
            <a:extLst>
              <a:ext uri="{FF2B5EF4-FFF2-40B4-BE49-F238E27FC236}">
                <a16:creationId xmlns:a16="http://schemas.microsoft.com/office/drawing/2014/main" id="{AA879C21-42E3-4B76-9415-EB350ECFC9A9}"/>
              </a:ext>
            </a:extLst>
          </p:cNvPr>
          <p:cNvSpPr/>
          <p:nvPr/>
        </p:nvSpPr>
        <p:spPr>
          <a:xfrm>
            <a:off x="3048000" y="877939"/>
            <a:ext cx="6172200" cy="126309"/>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0634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43"/>
          <p:cNvSpPr txBox="1">
            <a:spLocks noGrp="1"/>
          </p:cNvSpPr>
          <p:nvPr>
            <p:ph type="body" idx="1"/>
          </p:nvPr>
        </p:nvSpPr>
        <p:spPr>
          <a:xfrm>
            <a:off x="6705600" y="1524000"/>
            <a:ext cx="5029200" cy="51054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US" sz="2400" dirty="0">
                <a:latin typeface="Candara"/>
                <a:ea typeface="Candara"/>
                <a:cs typeface="Candara"/>
                <a:sym typeface="Candara"/>
              </a:rPr>
              <a:t>Pick them up from a Student Engagement office on any campus</a:t>
            </a:r>
            <a:endParaRPr dirty="0"/>
          </a:p>
          <a:p>
            <a:pPr marL="342900" lvl="0" indent="-190500" algn="l" rtl="0">
              <a:spcBef>
                <a:spcPts val="480"/>
              </a:spcBef>
              <a:spcAft>
                <a:spcPts val="0"/>
              </a:spcAft>
              <a:buClr>
                <a:schemeClr val="lt1"/>
              </a:buClr>
              <a:buSzPts val="2400"/>
              <a:buNone/>
            </a:pPr>
            <a:endParaRPr sz="2400" dirty="0">
              <a:latin typeface="Candara"/>
              <a:ea typeface="Candara"/>
              <a:cs typeface="Candara"/>
              <a:sym typeface="Candara"/>
            </a:endParaRPr>
          </a:p>
          <a:p>
            <a:pPr marL="342900" lvl="0" indent="-342900" algn="l" rtl="0">
              <a:spcBef>
                <a:spcPts val="480"/>
              </a:spcBef>
              <a:spcAft>
                <a:spcPts val="0"/>
              </a:spcAft>
              <a:buClr>
                <a:schemeClr val="lt1"/>
              </a:buClr>
              <a:buSzPts val="2400"/>
              <a:buChar char="•"/>
            </a:pPr>
            <a:r>
              <a:rPr lang="en-US" sz="2400" dirty="0">
                <a:latin typeface="Candara"/>
                <a:ea typeface="Candara"/>
                <a:cs typeface="Candara"/>
                <a:sym typeface="Candara"/>
              </a:rPr>
              <a:t>Both are </a:t>
            </a:r>
            <a:r>
              <a:rPr lang="en-US" sz="2400" b="1" i="1" dirty="0">
                <a:latin typeface="Candara"/>
                <a:ea typeface="Candara"/>
                <a:cs typeface="Candara"/>
                <a:sym typeface="Candara"/>
              </a:rPr>
              <a:t>FREE!</a:t>
            </a:r>
            <a:endParaRPr dirty="0"/>
          </a:p>
          <a:p>
            <a:pPr marL="342900" lvl="0" indent="-190500" algn="l" rtl="0">
              <a:spcBef>
                <a:spcPts val="480"/>
              </a:spcBef>
              <a:spcAft>
                <a:spcPts val="0"/>
              </a:spcAft>
              <a:buClr>
                <a:schemeClr val="lt1"/>
              </a:buClr>
              <a:buSzPts val="2400"/>
              <a:buNone/>
            </a:pPr>
            <a:endParaRPr sz="2400" b="1" i="1" dirty="0">
              <a:latin typeface="Candara"/>
              <a:ea typeface="Candara"/>
              <a:cs typeface="Candara"/>
              <a:sym typeface="Candara"/>
            </a:endParaRPr>
          </a:p>
          <a:p>
            <a:pPr marL="342900" lvl="0" indent="-342900" algn="l" rtl="0">
              <a:spcBef>
                <a:spcPts val="480"/>
              </a:spcBef>
              <a:spcAft>
                <a:spcPts val="0"/>
              </a:spcAft>
              <a:buClr>
                <a:schemeClr val="lt1"/>
              </a:buClr>
              <a:buSzPts val="2400"/>
              <a:buChar char="•"/>
            </a:pPr>
            <a:r>
              <a:rPr lang="en-US" sz="2400" dirty="0">
                <a:latin typeface="Candara"/>
                <a:ea typeface="Candara"/>
                <a:cs typeface="Candara"/>
                <a:sym typeface="Candara"/>
              </a:rPr>
              <a:t>An ID allows you to use campus services</a:t>
            </a:r>
            <a:endParaRPr dirty="0"/>
          </a:p>
          <a:p>
            <a:pPr marL="342900" lvl="0" indent="-190500" algn="l" rtl="0">
              <a:spcBef>
                <a:spcPts val="480"/>
              </a:spcBef>
              <a:spcAft>
                <a:spcPts val="0"/>
              </a:spcAft>
              <a:buClr>
                <a:schemeClr val="lt1"/>
              </a:buClr>
              <a:buSzPts val="2400"/>
              <a:buNone/>
            </a:pPr>
            <a:endParaRPr sz="2400" dirty="0">
              <a:latin typeface="Candara"/>
              <a:ea typeface="Candara"/>
              <a:cs typeface="Candara"/>
              <a:sym typeface="Candara"/>
            </a:endParaRPr>
          </a:p>
          <a:p>
            <a:pPr marL="342900" lvl="0" indent="-342900" algn="l" rtl="0">
              <a:spcBef>
                <a:spcPts val="480"/>
              </a:spcBef>
              <a:spcAft>
                <a:spcPts val="0"/>
              </a:spcAft>
              <a:buClr>
                <a:schemeClr val="lt1"/>
              </a:buClr>
              <a:buSzPts val="2400"/>
              <a:buChar char="•"/>
            </a:pPr>
            <a:r>
              <a:rPr lang="en-US" sz="2400">
                <a:latin typeface="Candara"/>
                <a:ea typeface="Candara"/>
                <a:cs typeface="Candara"/>
                <a:sym typeface="Candara"/>
              </a:rPr>
              <a:t>Not a requirement for the first day of class; please pick one up at your convenience.</a:t>
            </a:r>
            <a:endParaRPr/>
          </a:p>
          <a:p>
            <a:pPr marL="342900" lvl="0" indent="-139700" algn="l" rtl="0">
              <a:spcBef>
                <a:spcPts val="640"/>
              </a:spcBef>
              <a:spcAft>
                <a:spcPts val="0"/>
              </a:spcAft>
              <a:buClr>
                <a:schemeClr val="lt1"/>
              </a:buClr>
              <a:buSzPts val="3200"/>
              <a:buNone/>
            </a:pPr>
            <a:endParaRPr dirty="0">
              <a:latin typeface="Open Sans"/>
              <a:ea typeface="Open Sans"/>
              <a:cs typeface="Open Sans"/>
              <a:sym typeface="Open Sans"/>
            </a:endParaRPr>
          </a:p>
        </p:txBody>
      </p:sp>
      <p:pic>
        <p:nvPicPr>
          <p:cNvPr id="799" name="Google Shape;799;p43"/>
          <p:cNvPicPr preferRelativeResize="0"/>
          <p:nvPr/>
        </p:nvPicPr>
        <p:blipFill rotWithShape="1">
          <a:blip r:embed="rId3">
            <a:alphaModFix/>
          </a:blip>
          <a:srcRect/>
          <a:stretch/>
        </p:blipFill>
        <p:spPr>
          <a:xfrm>
            <a:off x="381000" y="1600200"/>
            <a:ext cx="6153152" cy="3886200"/>
          </a:xfrm>
          <a:prstGeom prst="rect">
            <a:avLst/>
          </a:prstGeom>
          <a:noFill/>
          <a:ln>
            <a:noFill/>
          </a:ln>
        </p:spPr>
      </p:pic>
      <p:sp>
        <p:nvSpPr>
          <p:cNvPr id="800" name="Google Shape;800;p43"/>
          <p:cNvSpPr txBox="1"/>
          <p:nvPr/>
        </p:nvSpPr>
        <p:spPr>
          <a:xfrm>
            <a:off x="0" y="46037"/>
            <a:ext cx="12192000" cy="1325563"/>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3600"/>
              <a:buFont typeface="Trebuchet MS"/>
              <a:buNone/>
            </a:pPr>
            <a:r>
              <a:rPr lang="en-US" sz="3600" b="1">
                <a:solidFill>
                  <a:schemeClr val="lt1"/>
                </a:solidFill>
                <a:latin typeface="Trebuchet MS"/>
                <a:ea typeface="Trebuchet MS"/>
                <a:cs typeface="Trebuchet MS"/>
                <a:sym typeface="Trebuchet MS"/>
              </a:rPr>
              <a:t>College ID and Parking Sticker</a:t>
            </a:r>
            <a:endParaRPr/>
          </a:p>
        </p:txBody>
      </p:sp>
      <p:sp>
        <p:nvSpPr>
          <p:cNvPr id="801" name="Google Shape;801;p43"/>
          <p:cNvSpPr/>
          <p:nvPr/>
        </p:nvSpPr>
        <p:spPr>
          <a:xfrm>
            <a:off x="5971607" y="3244334"/>
            <a:ext cx="2487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 </a:t>
            </a:r>
            <a:endParaRPr/>
          </a:p>
        </p:txBody>
      </p:sp>
      <p:sp>
        <p:nvSpPr>
          <p:cNvPr id="802" name="Google Shape;802;p43"/>
          <p:cNvSpPr/>
          <p:nvPr/>
        </p:nvSpPr>
        <p:spPr>
          <a:xfrm>
            <a:off x="5971607" y="3244334"/>
            <a:ext cx="2487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 </a:t>
            </a:r>
            <a:endParaRPr/>
          </a:p>
        </p:txBody>
      </p:sp>
      <p:sp>
        <p:nvSpPr>
          <p:cNvPr id="803" name="Google Shape;803;p43"/>
          <p:cNvSpPr/>
          <p:nvPr/>
        </p:nvSpPr>
        <p:spPr>
          <a:xfrm>
            <a:off x="5971607" y="3244334"/>
            <a:ext cx="2487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 </a:t>
            </a:r>
            <a:endParaRPr/>
          </a:p>
        </p:txBody>
      </p:sp>
      <p:sp>
        <p:nvSpPr>
          <p:cNvPr id="804" name="Google Shape;804;p43"/>
          <p:cNvSpPr/>
          <p:nvPr/>
        </p:nvSpPr>
        <p:spPr>
          <a:xfrm>
            <a:off x="5971607" y="3244334"/>
            <a:ext cx="2487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 </a:t>
            </a:r>
            <a:endParaRPr/>
          </a:p>
        </p:txBody>
      </p:sp>
      <p:pic>
        <p:nvPicPr>
          <p:cNvPr id="805" name="Google Shape;805;p43"/>
          <p:cNvPicPr preferRelativeResize="0"/>
          <p:nvPr/>
        </p:nvPicPr>
        <p:blipFill rotWithShape="1">
          <a:blip r:embed="rId4">
            <a:alphaModFix/>
          </a:blip>
          <a:srcRect/>
          <a:stretch/>
        </p:blipFill>
        <p:spPr>
          <a:xfrm>
            <a:off x="11277600" y="6156086"/>
            <a:ext cx="695060" cy="54951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143000"/>
          </a:xfrm>
        </p:spPr>
        <p:txBody>
          <a:bodyPr/>
          <a:lstStyle/>
          <a:p>
            <a:r>
              <a:rPr lang="en-US" b="1" dirty="0">
                <a:solidFill>
                  <a:schemeClr val="bg1"/>
                </a:solidFill>
                <a:latin typeface="Trebuchet MS" panose="020B0603020202020204" pitchFamily="34" charset="0"/>
              </a:rPr>
              <a:t>Summer/Fall 2022 Important Dates</a:t>
            </a:r>
          </a:p>
        </p:txBody>
      </p:sp>
      <p:sp>
        <p:nvSpPr>
          <p:cNvPr id="3" name="Content Placeholder 2"/>
          <p:cNvSpPr>
            <a:spLocks noGrp="1"/>
          </p:cNvSpPr>
          <p:nvPr>
            <p:ph idx="1"/>
          </p:nvPr>
        </p:nvSpPr>
        <p:spPr>
          <a:xfrm>
            <a:off x="1257300" y="1905000"/>
            <a:ext cx="9677400" cy="3505199"/>
          </a:xfrm>
        </p:spPr>
        <p:txBody>
          <a:bodyPr/>
          <a:lstStyle/>
          <a:p>
            <a:pPr lvl="1" eaLnBrk="1" hangingPunct="1">
              <a:lnSpc>
                <a:spcPct val="90000"/>
              </a:lnSpc>
              <a:buNone/>
            </a:pPr>
            <a:endParaRPr lang="en-US" sz="1200" dirty="0">
              <a:ea typeface="+mn-ea"/>
              <a:cs typeface="+mn-cs"/>
            </a:endParaRPr>
          </a:p>
          <a:p>
            <a:pPr marL="0" indent="0" algn="ctr" eaLnBrk="1" hangingPunct="1">
              <a:lnSpc>
                <a:spcPct val="90000"/>
              </a:lnSpc>
              <a:buNone/>
            </a:pPr>
            <a:r>
              <a:rPr lang="en-US" b="1" dirty="0">
                <a:solidFill>
                  <a:schemeClr val="bg1"/>
                </a:solidFill>
                <a:latin typeface="Candara" panose="020E0502030303020204" pitchFamily="34" charset="0"/>
              </a:rPr>
              <a:t>You can apply online at </a:t>
            </a:r>
            <a:r>
              <a:rPr lang="en-US" b="1" u="sng" dirty="0">
                <a:solidFill>
                  <a:schemeClr val="bg1"/>
                </a:solidFill>
                <a:latin typeface="Candara" panose="020E0502030303020204" pitchFamily="34" charset="0"/>
              </a:rPr>
              <a:t>goapplytexas.org</a:t>
            </a:r>
            <a:r>
              <a:rPr lang="en-US" b="1" dirty="0">
                <a:solidFill>
                  <a:schemeClr val="bg1"/>
                </a:solidFill>
                <a:latin typeface="Candara" panose="020E0502030303020204" pitchFamily="34" charset="0"/>
              </a:rPr>
              <a:t> now! </a:t>
            </a:r>
          </a:p>
          <a:p>
            <a:pPr marL="0" indent="0" algn="ctr" eaLnBrk="1" hangingPunct="1">
              <a:lnSpc>
                <a:spcPct val="90000"/>
              </a:lnSpc>
              <a:buNone/>
            </a:pPr>
            <a:endParaRPr lang="en-US" b="1" dirty="0">
              <a:solidFill>
                <a:schemeClr val="bg1"/>
              </a:solidFill>
              <a:latin typeface="Candara" panose="020E0502030303020204" pitchFamily="34" charset="0"/>
            </a:endParaRPr>
          </a:p>
          <a:p>
            <a:pPr marL="0" indent="0" algn="ctr" eaLnBrk="1" hangingPunct="1">
              <a:lnSpc>
                <a:spcPct val="90000"/>
              </a:lnSpc>
              <a:buNone/>
            </a:pPr>
            <a:r>
              <a:rPr lang="en-US" sz="2800" b="1" dirty="0">
                <a:solidFill>
                  <a:schemeClr val="bg1"/>
                </a:solidFill>
                <a:latin typeface="Candara" panose="020E0502030303020204" pitchFamily="34" charset="0"/>
              </a:rPr>
              <a:t>Summer Registration opens March 7</a:t>
            </a:r>
            <a:r>
              <a:rPr lang="en-US" sz="2800" b="1" baseline="30000" dirty="0">
                <a:solidFill>
                  <a:schemeClr val="bg1"/>
                </a:solidFill>
                <a:latin typeface="Candara" panose="020E0502030303020204" pitchFamily="34" charset="0"/>
              </a:rPr>
              <a:t>th</a:t>
            </a:r>
            <a:r>
              <a:rPr lang="en-US" sz="2800" b="1" dirty="0">
                <a:solidFill>
                  <a:schemeClr val="bg1"/>
                </a:solidFill>
                <a:latin typeface="Candara" panose="020E0502030303020204" pitchFamily="34" charset="0"/>
              </a:rPr>
              <a:t> </a:t>
            </a:r>
          </a:p>
          <a:p>
            <a:pPr marL="0" indent="0" algn="ctr" eaLnBrk="1" hangingPunct="1">
              <a:lnSpc>
                <a:spcPct val="90000"/>
              </a:lnSpc>
              <a:buNone/>
            </a:pPr>
            <a:r>
              <a:rPr lang="en-US" sz="2800" b="1" dirty="0">
                <a:solidFill>
                  <a:schemeClr val="bg1"/>
                </a:solidFill>
                <a:latin typeface="Candara" panose="020E0502030303020204" pitchFamily="34" charset="0"/>
              </a:rPr>
              <a:t>Fall Registration opens April 12</a:t>
            </a:r>
            <a:r>
              <a:rPr lang="en-US" sz="2800" b="1" baseline="30000" dirty="0">
                <a:solidFill>
                  <a:schemeClr val="bg1"/>
                </a:solidFill>
                <a:latin typeface="Candara" panose="020E0502030303020204" pitchFamily="34" charset="0"/>
              </a:rPr>
              <a:t>th</a:t>
            </a:r>
          </a:p>
          <a:p>
            <a:pPr marL="0" indent="0" algn="ctr" eaLnBrk="1" hangingPunct="1">
              <a:lnSpc>
                <a:spcPct val="90000"/>
              </a:lnSpc>
              <a:buNone/>
            </a:pPr>
            <a:endParaRPr lang="en-US" sz="2800" b="1" dirty="0">
              <a:solidFill>
                <a:schemeClr val="bg1"/>
              </a:solidFill>
              <a:latin typeface="Candara" panose="020E0502030303020204" pitchFamily="34" charset="0"/>
            </a:endParaRPr>
          </a:p>
          <a:p>
            <a:pPr marL="0" indent="0" algn="ctr" eaLnBrk="1" hangingPunct="1">
              <a:lnSpc>
                <a:spcPct val="90000"/>
              </a:lnSpc>
              <a:buNone/>
            </a:pPr>
            <a:r>
              <a:rPr lang="en-US" sz="2800" b="1" dirty="0">
                <a:solidFill>
                  <a:srgbClr val="FFFF00"/>
                </a:solidFill>
                <a:latin typeface="Candara" panose="020E0502030303020204" pitchFamily="34" charset="0"/>
              </a:rPr>
              <a:t>Summer Payment Deadline is May 4</a:t>
            </a:r>
            <a:r>
              <a:rPr lang="en-US" sz="2800" b="1" baseline="30000" dirty="0">
                <a:solidFill>
                  <a:srgbClr val="FFFF00"/>
                </a:solidFill>
                <a:latin typeface="Candara" panose="020E0502030303020204" pitchFamily="34" charset="0"/>
              </a:rPr>
              <a:t>th</a:t>
            </a:r>
            <a:r>
              <a:rPr lang="en-US" sz="2800" b="1" dirty="0">
                <a:solidFill>
                  <a:srgbClr val="FFFF00"/>
                </a:solidFill>
                <a:latin typeface="Candara" panose="020E0502030303020204" pitchFamily="34" charset="0"/>
              </a:rPr>
              <a:t> by 7PM</a:t>
            </a:r>
          </a:p>
          <a:p>
            <a:pPr marL="0" indent="0" algn="ctr" eaLnBrk="1" hangingPunct="1">
              <a:lnSpc>
                <a:spcPct val="90000"/>
              </a:lnSpc>
              <a:buNone/>
            </a:pPr>
            <a:r>
              <a:rPr lang="en-US" sz="2800" b="1" dirty="0">
                <a:solidFill>
                  <a:srgbClr val="FFFF00"/>
                </a:solidFill>
                <a:latin typeface="Candara" panose="020E0502030303020204" pitchFamily="34" charset="0"/>
              </a:rPr>
              <a:t>Fall 2022 Payment Deadline is July 20</a:t>
            </a:r>
            <a:r>
              <a:rPr lang="en-US" sz="2800" b="1" baseline="30000" dirty="0">
                <a:solidFill>
                  <a:srgbClr val="FFFF00"/>
                </a:solidFill>
                <a:latin typeface="Candara" panose="020E0502030303020204" pitchFamily="34" charset="0"/>
              </a:rPr>
              <a:t>th</a:t>
            </a:r>
            <a:r>
              <a:rPr lang="en-US" sz="2800" b="1" dirty="0">
                <a:solidFill>
                  <a:srgbClr val="FFFF00"/>
                </a:solidFill>
                <a:latin typeface="Candara" panose="020E0502030303020204" pitchFamily="34" charset="0"/>
              </a:rPr>
              <a:t> by 7PM</a:t>
            </a:r>
          </a:p>
          <a:p>
            <a:pPr marL="0" indent="0" algn="ctr" eaLnBrk="1" hangingPunct="1">
              <a:lnSpc>
                <a:spcPct val="90000"/>
              </a:lnSpc>
              <a:buNone/>
            </a:pPr>
            <a:endParaRPr lang="en-US" sz="2600" dirty="0">
              <a:solidFill>
                <a:srgbClr val="FFFF00"/>
              </a:solidFill>
              <a:latin typeface="Eras Demi ITC" panose="020B0805030504020804" pitchFamily="34" charset="0"/>
            </a:endParaRPr>
          </a:p>
          <a:p>
            <a:pPr marL="0" indent="0" algn="ctr" eaLnBrk="1" hangingPunct="1">
              <a:lnSpc>
                <a:spcPct val="90000"/>
              </a:lnSpc>
              <a:buNone/>
            </a:pPr>
            <a:endParaRPr lang="en-US" sz="1400" dirty="0">
              <a:solidFill>
                <a:schemeClr val="bg1"/>
              </a:solidFill>
              <a:latin typeface="Eras Demi ITC" panose="020B0805030504020804" pitchFamily="34" charset="0"/>
            </a:endParaRPr>
          </a:p>
          <a:p>
            <a:pPr marL="0" indent="0" algn="ctr" eaLnBrk="1" hangingPunct="1">
              <a:lnSpc>
                <a:spcPct val="90000"/>
              </a:lnSpc>
              <a:buNone/>
            </a:pPr>
            <a:endParaRPr lang="en-US" sz="2600" baseline="30000" dirty="0">
              <a:solidFill>
                <a:schemeClr val="bg1"/>
              </a:solidFill>
              <a:latin typeface="Eras Demi ITC" panose="020B0805030504020804" pitchFamily="34" charset="0"/>
            </a:endParaRPr>
          </a:p>
        </p:txBody>
      </p:sp>
      <p:pic>
        <p:nvPicPr>
          <p:cNvPr id="5" name="Google Shape;805;p43">
            <a:extLst>
              <a:ext uri="{FF2B5EF4-FFF2-40B4-BE49-F238E27FC236}">
                <a16:creationId xmlns:a16="http://schemas.microsoft.com/office/drawing/2014/main" id="{9CF32BC7-3406-4DF0-933E-2DF0754D9423}"/>
              </a:ext>
            </a:extLst>
          </p:cNvPr>
          <p:cNvPicPr preferRelativeResize="0"/>
          <p:nvPr/>
        </p:nvPicPr>
        <p:blipFill rotWithShape="1">
          <a:blip r:embed="rId3">
            <a:alphaModFix/>
          </a:blip>
          <a:srcRect/>
          <a:stretch/>
        </p:blipFill>
        <p:spPr>
          <a:xfrm>
            <a:off x="11277600" y="6156086"/>
            <a:ext cx="695060" cy="549514"/>
          </a:xfrm>
          <a:prstGeom prst="rect">
            <a:avLst/>
          </a:prstGeom>
          <a:noFill/>
          <a:ln>
            <a:noFill/>
          </a:ln>
        </p:spPr>
      </p:pic>
    </p:spTree>
    <p:extLst>
      <p:ext uri="{BB962C8B-B14F-4D97-AF65-F5344CB8AC3E}">
        <p14:creationId xmlns:p14="http://schemas.microsoft.com/office/powerpoint/2010/main" val="3521900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13910" y="2481562"/>
            <a:ext cx="4353337" cy="1477328"/>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ea typeface="Adobe Gothic Std B" panose="020B0800000000000000" pitchFamily="34" charset="-128"/>
              </a:rPr>
              <a:t>Dual Credit Office</a:t>
            </a:r>
          </a:p>
          <a:p>
            <a:pPr algn="ctr"/>
            <a:r>
              <a:rPr lang="en-US" sz="2200" dirty="0">
                <a:solidFill>
                  <a:schemeClr val="bg1"/>
                </a:solidFill>
                <a:latin typeface="Candara" panose="020E0502030303020204" pitchFamily="34" charset="0"/>
                <a:ea typeface="Adobe Gothic Std B" panose="020B0800000000000000" pitchFamily="34" charset="-128"/>
              </a:rPr>
              <a:t>www.collin.edu/express/dualcredit</a:t>
            </a:r>
          </a:p>
          <a:p>
            <a:pPr algn="ctr"/>
            <a:r>
              <a:rPr lang="en-US" sz="2200" dirty="0">
                <a:solidFill>
                  <a:schemeClr val="bg1"/>
                </a:solidFill>
                <a:latin typeface="Candara" panose="020E0502030303020204" pitchFamily="34" charset="0"/>
                <a:ea typeface="Adobe Gothic Std B" panose="020B0800000000000000" pitchFamily="34" charset="-128"/>
              </a:rPr>
              <a:t>469-365-1850 </a:t>
            </a:r>
          </a:p>
          <a:p>
            <a:pPr algn="ctr"/>
            <a:r>
              <a:rPr lang="en-US" sz="2200" dirty="0" err="1">
                <a:solidFill>
                  <a:schemeClr val="bg1"/>
                </a:solidFill>
                <a:latin typeface="Candara" panose="020E0502030303020204" pitchFamily="34" charset="0"/>
                <a:ea typeface="Adobe Gothic Std B" panose="020B0800000000000000" pitchFamily="34" charset="-128"/>
              </a:rPr>
              <a:t>Dualcredit@Collin.Edu</a:t>
            </a:r>
            <a:endParaRPr lang="en-US" sz="2200" dirty="0">
              <a:solidFill>
                <a:schemeClr val="bg1"/>
              </a:solidFill>
              <a:latin typeface="Candara" panose="020E0502030303020204" pitchFamily="34" charset="0"/>
              <a:ea typeface="Adobe Gothic Std B" panose="020B0800000000000000" pitchFamily="34" charset="-128"/>
            </a:endParaRPr>
          </a:p>
        </p:txBody>
      </p:sp>
      <p:sp>
        <p:nvSpPr>
          <p:cNvPr id="5" name="TextBox 4"/>
          <p:cNvSpPr txBox="1"/>
          <p:nvPr/>
        </p:nvSpPr>
        <p:spPr>
          <a:xfrm>
            <a:off x="6705600" y="1295400"/>
            <a:ext cx="4263081" cy="923330"/>
          </a:xfrm>
          <a:prstGeom prst="rect">
            <a:avLst/>
          </a:prstGeom>
          <a:noFill/>
        </p:spPr>
        <p:txBody>
          <a:bodyPr wrap="square" rtlCol="0">
            <a:spAutoFit/>
          </a:bodyPr>
          <a:lstStyle/>
          <a:p>
            <a:pPr algn="ctr"/>
            <a:r>
              <a:rPr lang="en-US" sz="5400" b="1" dirty="0">
                <a:solidFill>
                  <a:schemeClr val="bg1"/>
                </a:solidFill>
                <a:latin typeface="+mj-lt"/>
                <a:ea typeface="Adobe Gothic Std B" panose="020B0800000000000000" pitchFamily="34" charset="-128"/>
              </a:rPr>
              <a:t>Questions?</a:t>
            </a:r>
          </a:p>
        </p:txBody>
      </p:sp>
      <p:sp>
        <p:nvSpPr>
          <p:cNvPr id="4" name="Rectangle 3">
            <a:extLst>
              <a:ext uri="{FF2B5EF4-FFF2-40B4-BE49-F238E27FC236}">
                <a16:creationId xmlns:a16="http://schemas.microsoft.com/office/drawing/2014/main" id="{C032D828-1D4A-4A3F-B562-D472ACBBFEC0}"/>
              </a:ext>
            </a:extLst>
          </p:cNvPr>
          <p:cNvSpPr/>
          <p:nvPr/>
        </p:nvSpPr>
        <p:spPr>
          <a:xfrm>
            <a:off x="4548768" y="0"/>
            <a:ext cx="55663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F3426D1-DC4E-4AA7-B471-9113D369D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54141" cy="6858000"/>
          </a:xfrm>
          <a:prstGeom prst="rect">
            <a:avLst/>
          </a:prstGeom>
        </p:spPr>
      </p:pic>
      <p:sp>
        <p:nvSpPr>
          <p:cNvPr id="6" name="Rectangle 5">
            <a:extLst>
              <a:ext uri="{FF2B5EF4-FFF2-40B4-BE49-F238E27FC236}">
                <a16:creationId xmlns:a16="http://schemas.microsoft.com/office/drawing/2014/main" id="{08F7E422-5D60-46E0-8220-4E178F1DE769}"/>
              </a:ext>
            </a:extLst>
          </p:cNvPr>
          <p:cNvSpPr/>
          <p:nvPr/>
        </p:nvSpPr>
        <p:spPr>
          <a:xfrm>
            <a:off x="6559922" y="4221722"/>
            <a:ext cx="4554438" cy="938719"/>
          </a:xfrm>
          <a:prstGeom prst="rect">
            <a:avLst/>
          </a:prstGeom>
        </p:spPr>
        <p:txBody>
          <a:bodyPr wrap="square">
            <a:spAutoFit/>
          </a:bodyPr>
          <a:lstStyle/>
          <a:p>
            <a:pPr algn="ctr"/>
            <a:endParaRPr lang="en-US" sz="1100" dirty="0">
              <a:latin typeface="Candara" panose="020E0502030303020204" pitchFamily="34" charset="0"/>
              <a:ea typeface="Adobe Gothic Std B" panose="020B0800000000000000" pitchFamily="34" charset="-128"/>
            </a:endParaRPr>
          </a:p>
          <a:p>
            <a:pPr algn="ctr"/>
            <a:r>
              <a:rPr lang="en-US" sz="2200" b="1" dirty="0">
                <a:latin typeface="Candara" panose="020E0502030303020204" pitchFamily="34" charset="0"/>
                <a:ea typeface="Adobe Gothic Std B" panose="020B0800000000000000" pitchFamily="34" charset="-128"/>
              </a:rPr>
              <a:t>Sara Sengelmann</a:t>
            </a:r>
          </a:p>
          <a:p>
            <a:pPr algn="ctr"/>
            <a:r>
              <a:rPr lang="en-US" sz="2200" dirty="0" err="1">
                <a:latin typeface="Candara" panose="020E0502030303020204" pitchFamily="34" charset="0"/>
                <a:ea typeface="Adobe Gothic Std B" panose="020B0800000000000000" pitchFamily="34" charset="-128"/>
                <a:hlinkClick r:id="rId4"/>
              </a:rPr>
              <a:t>SESengelmann@Collin.Edu</a:t>
            </a:r>
            <a:r>
              <a:rPr lang="en-US" sz="2200" dirty="0">
                <a:latin typeface="Candara" panose="020E0502030303020204" pitchFamily="34" charset="0"/>
                <a:ea typeface="Adobe Gothic Std B" panose="020B0800000000000000" pitchFamily="34" charset="-128"/>
              </a:rPr>
              <a:t> </a:t>
            </a:r>
          </a:p>
        </p:txBody>
      </p:sp>
      <p:pic>
        <p:nvPicPr>
          <p:cNvPr id="8" name="Google Shape;805;p43">
            <a:extLst>
              <a:ext uri="{FF2B5EF4-FFF2-40B4-BE49-F238E27FC236}">
                <a16:creationId xmlns:a16="http://schemas.microsoft.com/office/drawing/2014/main" id="{1E58BF48-3901-4692-B7DC-689993C0E2C4}"/>
              </a:ext>
            </a:extLst>
          </p:cNvPr>
          <p:cNvPicPr preferRelativeResize="0"/>
          <p:nvPr/>
        </p:nvPicPr>
        <p:blipFill rotWithShape="1">
          <a:blip r:embed="rId5">
            <a:alphaModFix/>
          </a:blip>
          <a:srcRect/>
          <a:stretch/>
        </p:blipFill>
        <p:spPr>
          <a:xfrm>
            <a:off x="11277600" y="6156086"/>
            <a:ext cx="695060" cy="549514"/>
          </a:xfrm>
          <a:prstGeom prst="rect">
            <a:avLst/>
          </a:prstGeom>
          <a:noFill/>
          <a:ln>
            <a:noFill/>
          </a:ln>
        </p:spPr>
      </p:pic>
    </p:spTree>
    <p:extLst>
      <p:ext uri="{BB962C8B-B14F-4D97-AF65-F5344CB8AC3E}">
        <p14:creationId xmlns:p14="http://schemas.microsoft.com/office/powerpoint/2010/main" val="470307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096536" y="126812"/>
            <a:ext cx="11095463" cy="954107"/>
          </a:xfrm>
          <a:prstGeom prst="rect">
            <a:avLst/>
          </a:prstGeom>
          <a:noFill/>
        </p:spPr>
        <p:txBody>
          <a:bodyPr wrap="square" rtlCol="0">
            <a:spAutoFit/>
          </a:bodyPr>
          <a:lstStyle/>
          <a:p>
            <a:pPr algn="ctr"/>
            <a:r>
              <a:rPr lang="en-US" sz="2800" b="1" dirty="0">
                <a:solidFill>
                  <a:schemeClr val="bg1"/>
                </a:solidFill>
                <a:latin typeface="Trebuchet MS" panose="020B0603020202020204" pitchFamily="34" charset="0"/>
              </a:rPr>
              <a:t>Dual Credit Courses are Transferable to Most </a:t>
            </a:r>
            <a:r>
              <a:rPr lang="en-US" sz="2800" b="1" u="sng" dirty="0">
                <a:solidFill>
                  <a:schemeClr val="bg1"/>
                </a:solidFill>
                <a:latin typeface="Trebuchet MS" panose="020B0603020202020204" pitchFamily="34" charset="0"/>
              </a:rPr>
              <a:t>Public</a:t>
            </a:r>
            <a:r>
              <a:rPr lang="en-US" sz="2800" b="1" dirty="0">
                <a:solidFill>
                  <a:schemeClr val="bg1"/>
                </a:solidFill>
                <a:latin typeface="Trebuchet MS" panose="020B0603020202020204" pitchFamily="34" charset="0"/>
              </a:rPr>
              <a:t> </a:t>
            </a:r>
            <a:br>
              <a:rPr lang="en-US" sz="2800" b="1" dirty="0">
                <a:solidFill>
                  <a:schemeClr val="bg1"/>
                </a:solidFill>
                <a:latin typeface="Trebuchet MS" panose="020B0603020202020204" pitchFamily="34" charset="0"/>
              </a:rPr>
            </a:br>
            <a:r>
              <a:rPr lang="en-US" sz="2800" b="1" dirty="0">
                <a:solidFill>
                  <a:schemeClr val="bg1"/>
                </a:solidFill>
                <a:latin typeface="Trebuchet MS" panose="020B0603020202020204" pitchFamily="34" charset="0"/>
              </a:rPr>
              <a:t>Four-Year Colleges and Universities in Texas </a:t>
            </a:r>
          </a:p>
        </p:txBody>
      </p:sp>
      <p:sp>
        <p:nvSpPr>
          <p:cNvPr id="3" name="TextBox 2"/>
          <p:cNvSpPr txBox="1"/>
          <p:nvPr/>
        </p:nvSpPr>
        <p:spPr>
          <a:xfrm>
            <a:off x="1447800" y="1465931"/>
            <a:ext cx="9810126"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*Students are responsible for determining if transfer institution will accept their credits*</a:t>
            </a:r>
          </a:p>
        </p:txBody>
      </p:sp>
      <p:pic>
        <p:nvPicPr>
          <p:cNvPr id="4" name="Picture 3"/>
          <p:cNvPicPr>
            <a:picLocks noChangeAspect="1"/>
          </p:cNvPicPr>
          <p:nvPr/>
        </p:nvPicPr>
        <p:blipFill>
          <a:blip r:embed="rId3"/>
          <a:stretch>
            <a:fillRect/>
          </a:stretch>
        </p:blipFill>
        <p:spPr>
          <a:xfrm>
            <a:off x="0" y="1084622"/>
            <a:ext cx="12192000" cy="286979"/>
          </a:xfrm>
          <a:prstGeom prst="rect">
            <a:avLst/>
          </a:prstGeom>
        </p:spPr>
      </p:pic>
      <p:pic>
        <p:nvPicPr>
          <p:cNvPr id="8" name="Picture 7"/>
          <p:cNvPicPr>
            <a:picLocks noChangeAspect="1"/>
          </p:cNvPicPr>
          <p:nvPr/>
        </p:nvPicPr>
        <p:blipFill>
          <a:blip r:embed="rId3"/>
          <a:stretch>
            <a:fillRect/>
          </a:stretch>
        </p:blipFill>
        <p:spPr>
          <a:xfrm rot="16200000">
            <a:off x="-2499732" y="3261731"/>
            <a:ext cx="6858001" cy="33453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735" t="10664" r="3942" b="8581"/>
          <a:stretch/>
        </p:blipFill>
        <p:spPr>
          <a:xfrm>
            <a:off x="1576916" y="1960371"/>
            <a:ext cx="9681010" cy="4632804"/>
          </a:xfrm>
          <a:prstGeom prst="rect">
            <a:avLst/>
          </a:prstGeom>
        </p:spPr>
      </p:pic>
      <p:sp>
        <p:nvSpPr>
          <p:cNvPr id="5" name="Rectangle 4"/>
          <p:cNvSpPr/>
          <p:nvPr/>
        </p:nvSpPr>
        <p:spPr>
          <a:xfrm>
            <a:off x="762000" y="0"/>
            <a:ext cx="33453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080919"/>
            <a:ext cx="12192000" cy="290682"/>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F06A65C-56B7-4F99-869D-7D8D06F5BD2C}"/>
              </a:ext>
            </a:extLst>
          </p:cNvPr>
          <p:cNvPicPr>
            <a:picLocks noChangeAspect="1"/>
          </p:cNvPicPr>
          <p:nvPr/>
        </p:nvPicPr>
        <p:blipFill>
          <a:blip r:embed="rId5"/>
          <a:stretch>
            <a:fillRect/>
          </a:stretch>
        </p:blipFill>
        <p:spPr>
          <a:xfrm>
            <a:off x="11390775" y="6172011"/>
            <a:ext cx="695060" cy="549514"/>
          </a:xfrm>
          <a:prstGeom prst="rect">
            <a:avLst/>
          </a:prstGeom>
        </p:spPr>
      </p:pic>
    </p:spTree>
    <p:extLst>
      <p:ext uri="{BB962C8B-B14F-4D97-AF65-F5344CB8AC3E}">
        <p14:creationId xmlns:p14="http://schemas.microsoft.com/office/powerpoint/2010/main" val="2852445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7"/>
          <p:cNvSpPr txBox="1">
            <a:spLocks noGrp="1"/>
          </p:cNvSpPr>
          <p:nvPr>
            <p:ph type="title"/>
          </p:nvPr>
        </p:nvSpPr>
        <p:spPr>
          <a:xfrm>
            <a:off x="457200" y="0"/>
            <a:ext cx="11734800" cy="1371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5400"/>
              <a:buFont typeface="Trebuchet MS"/>
              <a:buNone/>
            </a:pPr>
            <a:r>
              <a:rPr lang="en-US" sz="5400" b="1" dirty="0">
                <a:latin typeface="Trebuchet MS" panose="020B0603020202020204" pitchFamily="34" charset="0"/>
              </a:rPr>
              <a:t>Is Dual Credit Right for You...</a:t>
            </a:r>
            <a:endParaRPr dirty="0">
              <a:latin typeface="Trebuchet MS" panose="020B0603020202020204" pitchFamily="34" charset="0"/>
            </a:endParaRPr>
          </a:p>
        </p:txBody>
      </p:sp>
      <p:grpSp>
        <p:nvGrpSpPr>
          <p:cNvPr id="313" name="Google Shape;313;p7"/>
          <p:cNvGrpSpPr/>
          <p:nvPr/>
        </p:nvGrpSpPr>
        <p:grpSpPr>
          <a:xfrm>
            <a:off x="609606" y="1600205"/>
            <a:ext cx="10896598" cy="4812291"/>
            <a:chOff x="228606" y="152405"/>
            <a:chExt cx="10896598" cy="4812291"/>
          </a:xfrm>
        </p:grpSpPr>
        <p:sp>
          <p:nvSpPr>
            <p:cNvPr id="314" name="Google Shape;314;p7"/>
            <p:cNvSpPr/>
            <p:nvPr/>
          </p:nvSpPr>
          <p:spPr>
            <a:xfrm rot="10800000" flipH="1">
              <a:off x="5697655" y="2370065"/>
              <a:ext cx="88013" cy="51827"/>
            </a:xfrm>
            <a:prstGeom prst="ellipse">
              <a:avLst/>
            </a:prstGeom>
            <a:solidFill>
              <a:schemeClr val="accent1">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3428989" y="152405"/>
              <a:ext cx="4488851" cy="9005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txBox="1"/>
            <p:nvPr/>
          </p:nvSpPr>
          <p:spPr>
            <a:xfrm>
              <a:off x="3428989" y="227407"/>
              <a:ext cx="4488851" cy="90054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300"/>
                <a:buFont typeface="Candara"/>
                <a:buNone/>
              </a:pPr>
              <a:r>
                <a:rPr lang="en-US" sz="2300" b="1" i="0" u="none" strike="noStrike" cap="none" dirty="0">
                  <a:solidFill>
                    <a:schemeClr val="lt1"/>
                  </a:solidFill>
                  <a:latin typeface="Candara"/>
                  <a:ea typeface="Candara"/>
                  <a:cs typeface="Candara"/>
                  <a:sym typeface="Candara"/>
                </a:rPr>
                <a:t>The importance of attendance and time management</a:t>
              </a:r>
            </a:p>
            <a:p>
              <a:pPr algn="ctr">
                <a:lnSpc>
                  <a:spcPct val="90000"/>
                </a:lnSpc>
                <a:spcBef>
                  <a:spcPts val="0"/>
                </a:spcBef>
                <a:spcAft>
                  <a:spcPts val="0"/>
                </a:spcAft>
                <a:buClr>
                  <a:schemeClr val="lt1"/>
                </a:buClr>
                <a:buSzPts val="2300"/>
              </a:pPr>
              <a:r>
                <a:rPr lang="en-US" dirty="0">
                  <a:solidFill>
                    <a:srgbClr val="FFFF00"/>
                  </a:solidFill>
                  <a:latin typeface="Candara" panose="020E0502030303020204" pitchFamily="34" charset="0"/>
                  <a:ea typeface="Adobe Gothic Std B" panose="020B0800000000000000" pitchFamily="34" charset="-128"/>
                </a:rPr>
                <a:t>College professors may deduct points for tardiness or absences</a:t>
              </a:r>
            </a:p>
            <a:p>
              <a:pPr marL="0" marR="0" lvl="0" indent="0" algn="ctr" rtl="0">
                <a:lnSpc>
                  <a:spcPct val="90000"/>
                </a:lnSpc>
                <a:spcBef>
                  <a:spcPts val="0"/>
                </a:spcBef>
                <a:spcAft>
                  <a:spcPts val="0"/>
                </a:spcAft>
                <a:buClr>
                  <a:schemeClr val="lt1"/>
                </a:buClr>
                <a:buSzPts val="2300"/>
                <a:buFont typeface="Candara"/>
                <a:buNone/>
              </a:pPr>
              <a:endParaRPr dirty="0"/>
            </a:p>
          </p:txBody>
        </p:sp>
        <p:sp>
          <p:nvSpPr>
            <p:cNvPr id="317" name="Google Shape;317;p7"/>
            <p:cNvSpPr/>
            <p:nvPr/>
          </p:nvSpPr>
          <p:spPr>
            <a:xfrm rot="10800000">
              <a:off x="6439120" y="2802889"/>
              <a:ext cx="45710" cy="232511"/>
            </a:xfrm>
            <a:prstGeom prst="ellipse">
              <a:avLst/>
            </a:prstGeom>
            <a:solidFill>
              <a:schemeClr val="accent1">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8112629" y="1482992"/>
              <a:ext cx="3012575" cy="13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txBox="1"/>
            <p:nvPr/>
          </p:nvSpPr>
          <p:spPr>
            <a:xfrm>
              <a:off x="8112629" y="1302640"/>
              <a:ext cx="3012575" cy="1379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200"/>
                <a:buFont typeface="Candara"/>
                <a:buNone/>
              </a:pPr>
              <a:r>
                <a:rPr lang="en-US" sz="2200" b="1" i="0" u="none" strike="noStrike" cap="none" dirty="0">
                  <a:solidFill>
                    <a:schemeClr val="lt1"/>
                  </a:solidFill>
                  <a:latin typeface="Candara"/>
                  <a:ea typeface="Candara"/>
                  <a:cs typeface="Candara"/>
                  <a:sym typeface="Candara"/>
                </a:rPr>
                <a:t>Maturity for subject matter and college classroom environment</a:t>
              </a:r>
            </a:p>
            <a:p>
              <a:pPr algn="ctr">
                <a:lnSpc>
                  <a:spcPct val="90000"/>
                </a:lnSpc>
                <a:spcBef>
                  <a:spcPts val="0"/>
                </a:spcBef>
                <a:spcAft>
                  <a:spcPts val="0"/>
                </a:spcAft>
                <a:buClr>
                  <a:schemeClr val="lt1"/>
                </a:buClr>
                <a:buSzPts val="2200"/>
              </a:pPr>
              <a:r>
                <a:rPr lang="en-US" dirty="0">
                  <a:solidFill>
                    <a:srgbClr val="FFFF00"/>
                  </a:solidFill>
                  <a:latin typeface="Candara" panose="020E0502030303020204" pitchFamily="34" charset="0"/>
                  <a:ea typeface="Adobe Gothic Std B" panose="020B0800000000000000" pitchFamily="34" charset="-128"/>
                </a:rPr>
                <a:t>Professors are entitled to academic freedoms.</a:t>
              </a:r>
            </a:p>
            <a:p>
              <a:pPr marL="0" marR="0" lvl="0" indent="0" algn="ctr" rtl="0">
                <a:lnSpc>
                  <a:spcPct val="90000"/>
                </a:lnSpc>
                <a:spcBef>
                  <a:spcPts val="0"/>
                </a:spcBef>
                <a:spcAft>
                  <a:spcPts val="0"/>
                </a:spcAft>
                <a:buClr>
                  <a:schemeClr val="lt1"/>
                </a:buClr>
                <a:buSzPts val="2200"/>
                <a:buFont typeface="Candara"/>
                <a:buNone/>
              </a:pPr>
              <a:endParaRPr dirty="0"/>
            </a:p>
          </p:txBody>
        </p:sp>
        <p:sp>
          <p:nvSpPr>
            <p:cNvPr id="320" name="Google Shape;320;p7"/>
            <p:cNvSpPr/>
            <p:nvPr/>
          </p:nvSpPr>
          <p:spPr>
            <a:xfrm>
              <a:off x="6079048" y="2574285"/>
              <a:ext cx="87615" cy="64760"/>
            </a:xfrm>
            <a:prstGeom prst="ellipse">
              <a:avLst/>
            </a:prstGeom>
            <a:solidFill>
              <a:schemeClr val="accent1">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7989111" y="3464199"/>
              <a:ext cx="2297892" cy="13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txBox="1"/>
            <p:nvPr/>
          </p:nvSpPr>
          <p:spPr>
            <a:xfrm>
              <a:off x="8153397" y="3585096"/>
              <a:ext cx="2297892" cy="1379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200"/>
                <a:buFont typeface="Candara"/>
                <a:buNone/>
              </a:pPr>
              <a:r>
                <a:rPr lang="en-US" sz="2200" b="1" i="0" u="none" strike="noStrike" cap="none" dirty="0">
                  <a:solidFill>
                    <a:schemeClr val="bg1"/>
                  </a:solidFill>
                  <a:latin typeface="Candara"/>
                  <a:ea typeface="Candara"/>
                  <a:cs typeface="Candara"/>
                  <a:sym typeface="Candara"/>
                </a:rPr>
                <a:t>Get to know your course syllabus and instructor</a:t>
              </a:r>
            </a:p>
            <a:p>
              <a:pPr algn="ctr">
                <a:lnSpc>
                  <a:spcPct val="90000"/>
                </a:lnSpc>
                <a:spcBef>
                  <a:spcPts val="0"/>
                </a:spcBef>
                <a:spcAft>
                  <a:spcPts val="0"/>
                </a:spcAft>
                <a:buClr>
                  <a:schemeClr val="lt1"/>
                </a:buClr>
                <a:buSzPts val="2200"/>
              </a:pPr>
              <a:r>
                <a:rPr lang="en-US" b="1" u="sng" dirty="0">
                  <a:solidFill>
                    <a:srgbClr val="FFFF00"/>
                  </a:solidFill>
                  <a:latin typeface="Candara" panose="020E0502030303020204" pitchFamily="34" charset="0"/>
                  <a:ea typeface="Adobe Gothic Std B" panose="020B0800000000000000" pitchFamily="34" charset="-128"/>
                </a:rPr>
                <a:t>Best College Tip!</a:t>
              </a:r>
            </a:p>
            <a:p>
              <a:pPr marL="0" marR="0" lvl="0" indent="0" algn="ctr" rtl="0">
                <a:lnSpc>
                  <a:spcPct val="90000"/>
                </a:lnSpc>
                <a:spcBef>
                  <a:spcPts val="0"/>
                </a:spcBef>
                <a:spcAft>
                  <a:spcPts val="0"/>
                </a:spcAft>
                <a:buClr>
                  <a:schemeClr val="lt1"/>
                </a:buClr>
                <a:buSzPts val="2200"/>
                <a:buFont typeface="Candara"/>
                <a:buNone/>
              </a:pPr>
              <a:endParaRPr dirty="0"/>
            </a:p>
          </p:txBody>
        </p:sp>
        <p:sp>
          <p:nvSpPr>
            <p:cNvPr id="323" name="Google Shape;323;p7"/>
            <p:cNvSpPr/>
            <p:nvPr/>
          </p:nvSpPr>
          <p:spPr>
            <a:xfrm>
              <a:off x="6166673" y="3107684"/>
              <a:ext cx="87634" cy="240028"/>
            </a:xfrm>
            <a:prstGeom prst="ellipse">
              <a:avLst/>
            </a:prstGeom>
            <a:solidFill>
              <a:schemeClr val="accent1">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1295404" y="3297943"/>
              <a:ext cx="1969312" cy="13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txBox="1"/>
            <p:nvPr/>
          </p:nvSpPr>
          <p:spPr>
            <a:xfrm>
              <a:off x="1377547" y="3489661"/>
              <a:ext cx="1969312" cy="1379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200"/>
                <a:buFont typeface="Candara"/>
                <a:buNone/>
              </a:pPr>
              <a:r>
                <a:rPr lang="en-US" sz="2200" b="1" i="0" u="none" strike="noStrike" cap="none" dirty="0">
                  <a:solidFill>
                    <a:schemeClr val="lt1"/>
                  </a:solidFill>
                  <a:latin typeface="Candara"/>
                  <a:ea typeface="Candara"/>
                  <a:cs typeface="Candara"/>
                  <a:sym typeface="Candara"/>
                </a:rPr>
                <a:t>Drop/Withdraw deadlines</a:t>
              </a:r>
            </a:p>
            <a:p>
              <a:pPr algn="ctr">
                <a:lnSpc>
                  <a:spcPct val="90000"/>
                </a:lnSpc>
                <a:spcBef>
                  <a:spcPts val="0"/>
                </a:spcBef>
                <a:spcAft>
                  <a:spcPts val="0"/>
                </a:spcAft>
                <a:buClr>
                  <a:schemeClr val="lt1"/>
                </a:buClr>
                <a:buSzPts val="2200"/>
              </a:pPr>
              <a:r>
                <a:rPr lang="en-US" dirty="0">
                  <a:solidFill>
                    <a:srgbClr val="FFFF00"/>
                  </a:solidFill>
                  <a:latin typeface="Candara" panose="020E0502030303020204" pitchFamily="34" charset="0"/>
                  <a:ea typeface="Adobe Gothic Std B" panose="020B0800000000000000" pitchFamily="34" charset="-128"/>
                </a:rPr>
                <a:t>Did you take on too much? </a:t>
              </a:r>
            </a:p>
            <a:p>
              <a:pPr marL="0" marR="0" lvl="0" indent="0" algn="ctr" rtl="0">
                <a:lnSpc>
                  <a:spcPct val="90000"/>
                </a:lnSpc>
                <a:spcBef>
                  <a:spcPts val="0"/>
                </a:spcBef>
                <a:spcAft>
                  <a:spcPts val="0"/>
                </a:spcAft>
                <a:buClr>
                  <a:schemeClr val="lt1"/>
                </a:buClr>
                <a:buSzPts val="2200"/>
                <a:buFont typeface="Candara"/>
                <a:buNone/>
              </a:pPr>
              <a:endParaRPr dirty="0"/>
            </a:p>
          </p:txBody>
        </p:sp>
        <p:sp>
          <p:nvSpPr>
            <p:cNvPr id="326" name="Google Shape;326;p7"/>
            <p:cNvSpPr/>
            <p:nvPr/>
          </p:nvSpPr>
          <p:spPr>
            <a:xfrm>
              <a:off x="3722519" y="1219201"/>
              <a:ext cx="3821281" cy="355762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228606" y="1240541"/>
              <a:ext cx="3188494" cy="13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txBox="1"/>
            <p:nvPr/>
          </p:nvSpPr>
          <p:spPr>
            <a:xfrm>
              <a:off x="228606" y="1405500"/>
              <a:ext cx="3188494" cy="1379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200"/>
                <a:buFont typeface="Candara"/>
                <a:buNone/>
              </a:pPr>
              <a:r>
                <a:rPr lang="en-US" sz="2200" b="1" i="0" u="none" strike="noStrike" cap="none" dirty="0">
                  <a:solidFill>
                    <a:schemeClr val="lt1"/>
                  </a:solidFill>
                  <a:latin typeface="Candara"/>
                  <a:ea typeface="Candara"/>
                  <a:cs typeface="Candara"/>
                  <a:sym typeface="Candara"/>
                </a:rPr>
                <a:t>Student code of conduct</a:t>
              </a:r>
            </a:p>
            <a:p>
              <a:pPr algn="ctr">
                <a:lnSpc>
                  <a:spcPct val="90000"/>
                </a:lnSpc>
                <a:spcBef>
                  <a:spcPts val="0"/>
                </a:spcBef>
                <a:spcAft>
                  <a:spcPts val="0"/>
                </a:spcAft>
                <a:buClr>
                  <a:schemeClr val="lt1"/>
                </a:buClr>
                <a:buSzPts val="2200"/>
              </a:pPr>
              <a:r>
                <a:rPr lang="en-US" dirty="0">
                  <a:solidFill>
                    <a:srgbClr val="FFFF00"/>
                  </a:solidFill>
                  <a:latin typeface="Candara" panose="020E0502030303020204" pitchFamily="34" charset="0"/>
                  <a:ea typeface="Adobe Gothic Std B" panose="020B0800000000000000" pitchFamily="34" charset="-128"/>
                </a:rPr>
                <a:t>Students are expected to behave in a respectful manner. Plagiarism will result in disciplinary action. </a:t>
              </a:r>
            </a:p>
            <a:p>
              <a:pPr marL="0" marR="0" lvl="0" indent="0" algn="ctr" rtl="0">
                <a:lnSpc>
                  <a:spcPct val="90000"/>
                </a:lnSpc>
                <a:spcBef>
                  <a:spcPts val="0"/>
                </a:spcBef>
                <a:spcAft>
                  <a:spcPts val="0"/>
                </a:spcAft>
                <a:buClr>
                  <a:schemeClr val="lt1"/>
                </a:buClr>
                <a:buSzPts val="2200"/>
                <a:buFont typeface="Candara"/>
                <a:buNone/>
              </a:pPr>
              <a:endParaRPr dirty="0"/>
            </a:p>
          </p:txBody>
        </p:sp>
      </p:grpSp>
      <p:sp>
        <p:nvSpPr>
          <p:cNvPr id="329" name="Google Shape;329;p7"/>
          <p:cNvSpPr/>
          <p:nvPr/>
        </p:nvSpPr>
        <p:spPr>
          <a:xfrm>
            <a:off x="0" y="0"/>
            <a:ext cx="245942" cy="6858000"/>
          </a:xfrm>
          <a:prstGeom prst="rect">
            <a:avLst/>
          </a:prstGeom>
          <a:solidFill>
            <a:srgbClr val="4F81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0" name="Google Shape;330;p7"/>
          <p:cNvSpPr/>
          <p:nvPr/>
        </p:nvSpPr>
        <p:spPr>
          <a:xfrm rot="5400000">
            <a:off x="6047263" y="-4731390"/>
            <a:ext cx="45719" cy="12099300"/>
          </a:xfrm>
          <a:prstGeom prst="rect">
            <a:avLst/>
          </a:prstGeom>
          <a:solidFill>
            <a:srgbClr val="4F81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31" name="Google Shape;331;p7"/>
          <p:cNvPicPr preferRelativeResize="0"/>
          <p:nvPr/>
        </p:nvPicPr>
        <p:blipFill rotWithShape="1">
          <a:blip r:embed="rId4">
            <a:alphaModFix/>
          </a:blip>
          <a:srcRect/>
          <a:stretch/>
        </p:blipFill>
        <p:spPr>
          <a:xfrm>
            <a:off x="11277600" y="6156086"/>
            <a:ext cx="695060" cy="54951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srcRect l="5841" t="417" r="4673" b="-417"/>
          <a:stretch/>
        </p:blipFill>
        <p:spPr>
          <a:xfrm>
            <a:off x="0" y="77592"/>
            <a:ext cx="5410200" cy="67804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9" name="Rectangle 3"/>
          <p:cNvSpPr txBox="1">
            <a:spLocks noChangeArrowheads="1"/>
          </p:cNvSpPr>
          <p:nvPr/>
        </p:nvSpPr>
        <p:spPr>
          <a:xfrm>
            <a:off x="5410200" y="1143000"/>
            <a:ext cx="6575651" cy="503526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fontAlgn="auto">
              <a:spcBef>
                <a:spcPts val="0"/>
              </a:spcBef>
              <a:spcAft>
                <a:spcPts val="0"/>
              </a:spcAft>
              <a:buFont typeface="Wingdings" panose="05000000000000000000" pitchFamily="2" charset="2"/>
              <a:buChar char="§"/>
            </a:pPr>
            <a:r>
              <a:rPr lang="en-US" sz="2600" dirty="0">
                <a:solidFill>
                  <a:schemeClr val="bg1"/>
                </a:solidFill>
                <a:latin typeface="Candara" panose="020E0502030303020204" pitchFamily="34" charset="0"/>
                <a:ea typeface="Adobe Gothic Std B" panose="020B0800000000000000" pitchFamily="34" charset="-128"/>
              </a:rPr>
              <a:t>Similar to HIPAA law </a:t>
            </a:r>
          </a:p>
          <a:p>
            <a:pPr marL="457200" lvl="1" indent="0" fontAlgn="auto">
              <a:spcBef>
                <a:spcPts val="0"/>
              </a:spcBef>
              <a:spcAft>
                <a:spcPts val="0"/>
              </a:spcAft>
              <a:buNone/>
            </a:pPr>
            <a:endParaRPr lang="en-US" sz="600" dirty="0">
              <a:solidFill>
                <a:schemeClr val="bg1"/>
              </a:solidFill>
              <a:latin typeface="Candara" panose="020E0502030303020204" pitchFamily="34" charset="0"/>
              <a:ea typeface="Adobe Gothic Std B" panose="020B0800000000000000" pitchFamily="34" charset="-128"/>
            </a:endParaRPr>
          </a:p>
          <a:p>
            <a:pPr marL="457200" lvl="1" indent="0" fontAlgn="auto">
              <a:spcBef>
                <a:spcPts val="0"/>
              </a:spcBef>
              <a:spcAft>
                <a:spcPts val="0"/>
              </a:spcAft>
              <a:buFont typeface="Arial" panose="020B0604020202020204" pitchFamily="34" charset="0"/>
              <a:buNone/>
            </a:pPr>
            <a:endParaRPr lang="en-US" sz="600" dirty="0">
              <a:solidFill>
                <a:schemeClr val="bg1"/>
              </a:solidFill>
              <a:latin typeface="Candara" panose="020E0502030303020204" pitchFamily="34" charset="0"/>
              <a:ea typeface="Adobe Gothic Std B" panose="020B0800000000000000" pitchFamily="34" charset="-128"/>
            </a:endParaRPr>
          </a:p>
          <a:p>
            <a:pPr lvl="1" fontAlgn="auto">
              <a:spcBef>
                <a:spcPts val="0"/>
              </a:spcBef>
              <a:spcAft>
                <a:spcPts val="0"/>
              </a:spcAft>
              <a:buFont typeface="Wingdings" panose="05000000000000000000" pitchFamily="2" charset="2"/>
              <a:buChar char="§"/>
            </a:pPr>
            <a:r>
              <a:rPr lang="en-US" sz="2600" dirty="0">
                <a:solidFill>
                  <a:schemeClr val="bg1"/>
                </a:solidFill>
                <a:latin typeface="Candara" panose="020E0502030303020204" pitchFamily="34" charset="0"/>
                <a:ea typeface="Adobe Gothic Std B" panose="020B0800000000000000" pitchFamily="34" charset="-128"/>
              </a:rPr>
              <a:t>Federal law that ensures privacy of student educational records                 </a:t>
            </a:r>
          </a:p>
          <a:p>
            <a:pPr lvl="1" indent="0" fontAlgn="auto">
              <a:spcBef>
                <a:spcPts val="0"/>
              </a:spcBef>
              <a:spcAft>
                <a:spcPts val="0"/>
              </a:spcAft>
              <a:buNone/>
            </a:pPr>
            <a:r>
              <a:rPr lang="en-US" sz="1900" dirty="0">
                <a:solidFill>
                  <a:schemeClr val="bg1"/>
                </a:solidFill>
                <a:latin typeface="Candara" panose="020E0502030303020204" pitchFamily="34" charset="0"/>
                <a:ea typeface="Adobe Gothic Std B" panose="020B0800000000000000" pitchFamily="34" charset="-128"/>
              </a:rPr>
              <a:t>(</a:t>
            </a:r>
            <a:r>
              <a:rPr lang="en-US" sz="1500" dirty="0">
                <a:solidFill>
                  <a:schemeClr val="bg1"/>
                </a:solidFill>
                <a:effectLst>
                  <a:outerShdw blurRad="38100" dist="38100" dir="2700000" algn="tl">
                    <a:srgbClr val="000000">
                      <a:alpha val="43137"/>
                    </a:srgbClr>
                  </a:outerShdw>
                </a:effectLst>
                <a:latin typeface="Candara" panose="020E0502030303020204" pitchFamily="34" charset="0"/>
                <a:ea typeface="Adobe Gothic Std B" panose="020B0800000000000000" pitchFamily="34" charset="-128"/>
              </a:rPr>
              <a:t>begins when student starts college </a:t>
            </a:r>
            <a:r>
              <a:rPr lang="en-US" sz="1500" u="sng" dirty="0">
                <a:solidFill>
                  <a:schemeClr val="bg1"/>
                </a:solidFill>
                <a:effectLst>
                  <a:outerShdw blurRad="38100" dist="38100" dir="2700000" algn="tl">
                    <a:srgbClr val="000000">
                      <a:alpha val="43137"/>
                    </a:srgbClr>
                  </a:outerShdw>
                </a:effectLst>
                <a:latin typeface="Candara" panose="020E0502030303020204" pitchFamily="34" charset="0"/>
                <a:ea typeface="Adobe Gothic Std B" panose="020B0800000000000000" pitchFamily="34" charset="-128"/>
              </a:rPr>
              <a:t>regardless of age</a:t>
            </a:r>
            <a:r>
              <a:rPr lang="en-US" sz="1500" dirty="0">
                <a:solidFill>
                  <a:schemeClr val="bg1"/>
                </a:solidFill>
                <a:latin typeface="Candara" panose="020E0502030303020204" pitchFamily="34" charset="0"/>
                <a:ea typeface="Adobe Gothic Std B" panose="020B0800000000000000" pitchFamily="34" charset="-128"/>
              </a:rPr>
              <a:t>) </a:t>
            </a:r>
          </a:p>
          <a:p>
            <a:pPr lvl="1" fontAlgn="auto">
              <a:spcBef>
                <a:spcPts val="0"/>
              </a:spcBef>
              <a:spcAft>
                <a:spcPts val="0"/>
              </a:spcAft>
              <a:buFont typeface="Wingdings" panose="05000000000000000000" pitchFamily="2" charset="2"/>
              <a:buChar char="§"/>
            </a:pPr>
            <a:endParaRPr lang="en-US" sz="1900" dirty="0">
              <a:solidFill>
                <a:schemeClr val="bg1"/>
              </a:solidFill>
              <a:latin typeface="Candara" panose="020E0502030303020204" pitchFamily="34" charset="0"/>
              <a:ea typeface="Adobe Gothic Std B" panose="020B0800000000000000" pitchFamily="34" charset="-128"/>
            </a:endParaRPr>
          </a:p>
          <a:p>
            <a:pPr lvl="1" fontAlgn="auto">
              <a:spcBef>
                <a:spcPts val="0"/>
              </a:spcBef>
              <a:spcAft>
                <a:spcPts val="0"/>
              </a:spcAft>
              <a:buFont typeface="Wingdings" panose="05000000000000000000" pitchFamily="2" charset="2"/>
              <a:buChar char="§"/>
            </a:pPr>
            <a:endParaRPr lang="en-US" sz="600" dirty="0">
              <a:solidFill>
                <a:schemeClr val="bg1"/>
              </a:solidFill>
              <a:latin typeface="Candara" panose="020E0502030303020204" pitchFamily="34" charset="0"/>
              <a:ea typeface="Adobe Gothic Std B" panose="020B0800000000000000" pitchFamily="34" charset="-128"/>
            </a:endParaRPr>
          </a:p>
          <a:p>
            <a:pPr lvl="1" fontAlgn="auto">
              <a:spcBef>
                <a:spcPts val="0"/>
              </a:spcBef>
              <a:spcAft>
                <a:spcPts val="0"/>
              </a:spcAft>
              <a:buFont typeface="Wingdings" panose="05000000000000000000" pitchFamily="2" charset="2"/>
              <a:buChar char="§"/>
            </a:pPr>
            <a:r>
              <a:rPr lang="en-US" sz="2600" dirty="0">
                <a:solidFill>
                  <a:schemeClr val="bg1"/>
                </a:solidFill>
                <a:latin typeface="Candara" panose="020E0502030303020204" pitchFamily="34" charset="0"/>
                <a:ea typeface="Adobe Gothic Std B" panose="020B0800000000000000" pitchFamily="34" charset="-128"/>
              </a:rPr>
              <a:t>Collin College cannot share grades, course schedules, test scores, etc. with parents</a:t>
            </a:r>
            <a:br>
              <a:rPr lang="en-US" sz="2600" dirty="0">
                <a:solidFill>
                  <a:schemeClr val="bg1"/>
                </a:solidFill>
                <a:latin typeface="Candara" panose="020E0502030303020204" pitchFamily="34" charset="0"/>
                <a:ea typeface="Adobe Gothic Std B" panose="020B0800000000000000" pitchFamily="34" charset="-128"/>
              </a:rPr>
            </a:br>
            <a:endParaRPr lang="en-US" sz="2600" dirty="0">
              <a:solidFill>
                <a:schemeClr val="bg1"/>
              </a:solidFill>
              <a:latin typeface="Candara" panose="020E0502030303020204" pitchFamily="34" charset="0"/>
              <a:ea typeface="Adobe Gothic Std B" panose="020B0800000000000000" pitchFamily="34" charset="-128"/>
            </a:endParaRPr>
          </a:p>
          <a:p>
            <a:pPr lvl="1" fontAlgn="auto">
              <a:spcBef>
                <a:spcPts val="0"/>
              </a:spcBef>
              <a:spcAft>
                <a:spcPts val="0"/>
              </a:spcAft>
              <a:buFont typeface="Wingdings" panose="05000000000000000000" pitchFamily="2" charset="2"/>
              <a:buChar char="§"/>
            </a:pPr>
            <a:r>
              <a:rPr lang="en-US" sz="2600" dirty="0">
                <a:solidFill>
                  <a:schemeClr val="bg1"/>
                </a:solidFill>
                <a:latin typeface="Candara" panose="020E0502030303020204" pitchFamily="34" charset="0"/>
                <a:ea typeface="Adobe Gothic Std B" panose="020B0800000000000000" pitchFamily="34" charset="-128"/>
              </a:rPr>
              <a:t>A great opportunity for students to learn the college process and take on new responsibilities</a:t>
            </a:r>
          </a:p>
          <a:p>
            <a:pPr marL="457200" lvl="1" indent="0" fontAlgn="auto">
              <a:spcBef>
                <a:spcPts val="0"/>
              </a:spcBef>
              <a:spcAft>
                <a:spcPts val="0"/>
              </a:spcAft>
              <a:buNone/>
            </a:pPr>
            <a:endParaRPr lang="en-US" sz="2600" dirty="0">
              <a:solidFill>
                <a:schemeClr val="bg1"/>
              </a:solidFill>
              <a:latin typeface="Candara" panose="020E0502030303020204" pitchFamily="34" charset="0"/>
              <a:ea typeface="Adobe Gothic Std B" panose="020B0800000000000000" pitchFamily="34" charset="-128"/>
            </a:endParaRPr>
          </a:p>
          <a:p>
            <a:pPr lvl="1" fontAlgn="auto">
              <a:spcBef>
                <a:spcPts val="0"/>
              </a:spcBef>
              <a:spcAft>
                <a:spcPts val="0"/>
              </a:spcAft>
              <a:buFont typeface="Wingdings" panose="05000000000000000000" pitchFamily="2" charset="2"/>
              <a:buChar char="§"/>
            </a:pPr>
            <a:r>
              <a:rPr lang="en-US" sz="2600" dirty="0">
                <a:solidFill>
                  <a:schemeClr val="bg1"/>
                </a:solidFill>
                <a:latin typeface="Candara" panose="020E0502030303020204" pitchFamily="34" charset="0"/>
                <a:ea typeface="Adobe Gothic Std B" panose="020B0800000000000000" pitchFamily="34" charset="-128"/>
              </a:rPr>
              <a:t>Students will need to use their Collin email address for communication with instructors </a:t>
            </a:r>
          </a:p>
          <a:p>
            <a:pPr marL="457200" lvl="1" indent="0" algn="ctr" fontAlgn="auto">
              <a:spcBef>
                <a:spcPts val="0"/>
              </a:spcBef>
              <a:spcAft>
                <a:spcPts val="0"/>
              </a:spcAft>
              <a:buFont typeface="Arial" panose="020B0604020202020204" pitchFamily="34" charset="0"/>
              <a:buNone/>
            </a:pPr>
            <a:endParaRPr lang="en-US" sz="1900" dirty="0">
              <a:solidFill>
                <a:schemeClr val="bg1"/>
              </a:solidFill>
              <a:latin typeface="Candara" panose="020E0502030303020204" pitchFamily="34" charset="0"/>
              <a:ea typeface="Adobe Gothic Std B" panose="020B0800000000000000" pitchFamily="34" charset="-128"/>
            </a:endParaRPr>
          </a:p>
          <a:p>
            <a:pPr marL="457200" lvl="1" indent="0" algn="ctr" fontAlgn="auto">
              <a:spcBef>
                <a:spcPts val="0"/>
              </a:spcBef>
              <a:spcAft>
                <a:spcPts val="0"/>
              </a:spcAft>
              <a:buFont typeface="Arial" panose="020B0604020202020204" pitchFamily="34" charset="0"/>
              <a:buNone/>
            </a:pPr>
            <a:r>
              <a:rPr lang="en-US" sz="1900" dirty="0">
                <a:solidFill>
                  <a:schemeClr val="bg1"/>
                </a:solidFill>
                <a:latin typeface="Candara" panose="020E0502030303020204" pitchFamily="34" charset="0"/>
                <a:ea typeface="Adobe Gothic Std B" panose="020B0800000000000000" pitchFamily="34" charset="-128"/>
              </a:rPr>
              <a:t>* Waiver is available via </a:t>
            </a:r>
            <a:r>
              <a:rPr lang="en-US" sz="1900" dirty="0" err="1">
                <a:solidFill>
                  <a:schemeClr val="bg1"/>
                </a:solidFill>
                <a:latin typeface="Candara" panose="020E0502030303020204" pitchFamily="34" charset="0"/>
                <a:ea typeface="Adobe Gothic Std B" panose="020B0800000000000000" pitchFamily="34" charset="-128"/>
              </a:rPr>
              <a:t>CougarWeb</a:t>
            </a:r>
            <a:r>
              <a:rPr lang="en-US" sz="1900" dirty="0">
                <a:solidFill>
                  <a:schemeClr val="bg1"/>
                </a:solidFill>
                <a:latin typeface="Candara" panose="020E0502030303020204" pitchFamily="34" charset="0"/>
                <a:ea typeface="Adobe Gothic Std B" panose="020B0800000000000000" pitchFamily="34" charset="-128"/>
              </a:rPr>
              <a:t> </a:t>
            </a:r>
          </a:p>
          <a:p>
            <a:pPr marL="342900" lvl="1" indent="-342900" fontAlgn="auto">
              <a:spcBef>
                <a:spcPts val="0"/>
              </a:spcBef>
              <a:spcAft>
                <a:spcPts val="0"/>
              </a:spcAft>
              <a:buFont typeface="Arial" panose="020B0604020202020204" pitchFamily="34" charset="0"/>
              <a:buChar char="•"/>
            </a:pPr>
            <a:endParaRPr lang="en-US" sz="3200" dirty="0">
              <a:solidFill>
                <a:schemeClr val="bg1"/>
              </a:solidFill>
              <a:latin typeface="Adobe Gothic Std B" panose="020B0800000000000000" pitchFamily="34" charset="-128"/>
              <a:ea typeface="Adobe Gothic Std B" panose="020B0800000000000000" pitchFamily="34" charset="-128"/>
            </a:endParaRPr>
          </a:p>
          <a:p>
            <a:pPr lvl="1" fontAlgn="auto">
              <a:spcAft>
                <a:spcPts val="0"/>
              </a:spcAft>
              <a:buFontTx/>
              <a:buNone/>
            </a:pPr>
            <a:endParaRPr lang="en-US" dirty="0">
              <a:latin typeface="Century Gothic" pitchFamily="34" charset="0"/>
            </a:endParaRPr>
          </a:p>
        </p:txBody>
      </p:sp>
    </p:spTree>
    <p:extLst>
      <p:ext uri="{BB962C8B-B14F-4D97-AF65-F5344CB8AC3E}">
        <p14:creationId xmlns:p14="http://schemas.microsoft.com/office/powerpoint/2010/main" val="976547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179" r="5884"/>
          <a:stretch/>
        </p:blipFill>
        <p:spPr>
          <a:xfrm>
            <a:off x="-2587926" y="4313"/>
            <a:ext cx="7236125" cy="6858000"/>
          </a:xfrm>
          <a:prstGeom prst="rect">
            <a:avLst/>
          </a:prstGeom>
        </p:spPr>
      </p:pic>
      <p:sp>
        <p:nvSpPr>
          <p:cNvPr id="2" name="Title 1"/>
          <p:cNvSpPr>
            <a:spLocks noGrp="1"/>
          </p:cNvSpPr>
          <p:nvPr>
            <p:ph type="title"/>
          </p:nvPr>
        </p:nvSpPr>
        <p:spPr>
          <a:xfrm>
            <a:off x="5753100" y="609600"/>
            <a:ext cx="5486400" cy="1143000"/>
          </a:xfrm>
        </p:spPr>
        <p:txBody>
          <a:bodyPr>
            <a:normAutofit/>
          </a:bodyPr>
          <a:lstStyle/>
          <a:p>
            <a:r>
              <a:rPr lang="en-US" sz="4000" b="1" dirty="0">
                <a:solidFill>
                  <a:schemeClr val="bg1"/>
                </a:solidFill>
                <a:latin typeface="Trebuchet MS" panose="020B0603020202020204" pitchFamily="34" charset="0"/>
                <a:ea typeface="Adobe Gothic Std B" panose="020B0800000000000000" pitchFamily="34" charset="-128"/>
              </a:rPr>
              <a:t>Dual Credit Eligibility</a:t>
            </a:r>
          </a:p>
        </p:txBody>
      </p:sp>
      <p:sp>
        <p:nvSpPr>
          <p:cNvPr id="4" name="Rectangle 3"/>
          <p:cNvSpPr>
            <a:spLocks noGrp="1" noChangeArrowheads="1"/>
          </p:cNvSpPr>
          <p:nvPr>
            <p:ph idx="1"/>
          </p:nvPr>
        </p:nvSpPr>
        <p:spPr>
          <a:xfrm>
            <a:off x="5257800" y="1905000"/>
            <a:ext cx="6477000" cy="3962400"/>
          </a:xfrm>
        </p:spPr>
        <p:txBody>
          <a:bodyPr/>
          <a:lstStyle/>
          <a:p>
            <a:pPr eaLnBrk="1" hangingPunct="1">
              <a:buFont typeface="Wingdings" panose="05000000000000000000" pitchFamily="2" charset="2"/>
              <a:buChar char="§"/>
            </a:pPr>
            <a:r>
              <a:rPr lang="en-US" sz="2200" dirty="0">
                <a:solidFill>
                  <a:schemeClr val="bg1"/>
                </a:solidFill>
                <a:latin typeface="Candara" panose="020E0502030303020204" pitchFamily="34" charset="0"/>
                <a:ea typeface="Adobe Fan Heiti Std B" panose="020B0700000000000000" pitchFamily="34" charset="-128"/>
              </a:rPr>
              <a:t>Students complete the </a:t>
            </a:r>
            <a:r>
              <a:rPr lang="en-US" sz="2200" b="1" dirty="0">
                <a:solidFill>
                  <a:schemeClr val="bg1"/>
                </a:solidFill>
                <a:latin typeface="Candara" panose="020E0502030303020204" pitchFamily="34" charset="0"/>
                <a:ea typeface="Adobe Fan Heiti Std B" panose="020B0700000000000000" pitchFamily="34" charset="-128"/>
              </a:rPr>
              <a:t>entire</a:t>
            </a:r>
            <a:r>
              <a:rPr lang="en-US" sz="2200" dirty="0">
                <a:solidFill>
                  <a:schemeClr val="bg1"/>
                </a:solidFill>
                <a:latin typeface="Candara" panose="020E0502030303020204" pitchFamily="34" charset="0"/>
                <a:ea typeface="Adobe Fan Heiti Std B" panose="020B0700000000000000" pitchFamily="34" charset="-128"/>
              </a:rPr>
              <a:t> Collin College admissions process</a:t>
            </a:r>
          </a:p>
          <a:p>
            <a:pPr eaLnBrk="1" hangingPunct="1">
              <a:buFont typeface="Wingdings" panose="05000000000000000000" pitchFamily="2" charset="2"/>
              <a:buChar char="§"/>
            </a:pPr>
            <a:r>
              <a:rPr lang="en-US" sz="2200" dirty="0">
                <a:solidFill>
                  <a:schemeClr val="bg1"/>
                </a:solidFill>
                <a:latin typeface="Candara" panose="020E0502030303020204" pitchFamily="34" charset="0"/>
                <a:ea typeface="Adobe Fan Heiti Std B" panose="020B0700000000000000" pitchFamily="34" charset="-128"/>
              </a:rPr>
              <a:t>Permission must be obtained from high school/homeschool counselor before enrollment</a:t>
            </a:r>
          </a:p>
          <a:p>
            <a:pPr eaLnBrk="1" hangingPunct="1">
              <a:buFont typeface="Wingdings" panose="05000000000000000000" pitchFamily="2" charset="2"/>
              <a:buChar char="§"/>
            </a:pPr>
            <a:r>
              <a:rPr lang="en-US" sz="2200" dirty="0">
                <a:solidFill>
                  <a:schemeClr val="bg1"/>
                </a:solidFill>
                <a:latin typeface="Candara" panose="020E0502030303020204" pitchFamily="34" charset="0"/>
                <a:ea typeface="Adobe Fan Heiti Std B" panose="020B0700000000000000" pitchFamily="34" charset="-128"/>
              </a:rPr>
              <a:t>Must meet college readiness standards as defined by Texas Success Initiative (TSI) or provide an exemption. </a:t>
            </a:r>
          </a:p>
          <a:p>
            <a:pPr eaLnBrk="1" hangingPunct="1">
              <a:buFont typeface="Wingdings" panose="05000000000000000000" pitchFamily="2" charset="2"/>
              <a:buChar char="§"/>
            </a:pPr>
            <a:r>
              <a:rPr lang="en-US" sz="2200" dirty="0">
                <a:solidFill>
                  <a:schemeClr val="bg1"/>
                </a:solidFill>
                <a:latin typeface="Candara" panose="020E0502030303020204" pitchFamily="34" charset="0"/>
                <a:ea typeface="Adobe Fan Heiti Std B" panose="020B0700000000000000" pitchFamily="34" charset="-128"/>
              </a:rPr>
              <a:t>Student must meet both high school and Collin College academic requirements to continue in the dual credit program. </a:t>
            </a:r>
          </a:p>
          <a:p>
            <a:pPr eaLnBrk="1" hangingPunct="1">
              <a:buFont typeface="Wingdings" panose="05000000000000000000" pitchFamily="2" charset="2"/>
              <a:buChar char="§"/>
            </a:pPr>
            <a:endParaRPr lang="en-US" sz="2000" dirty="0">
              <a:solidFill>
                <a:schemeClr val="bg1"/>
              </a:solidFill>
              <a:latin typeface="Adobe Gothic Std B" panose="020B0800000000000000" pitchFamily="34" charset="-128"/>
              <a:ea typeface="Adobe Gothic Std B" panose="020B0800000000000000" pitchFamily="34" charset="-128"/>
            </a:endParaRPr>
          </a:p>
          <a:p>
            <a:pPr eaLnBrk="1" hangingPunct="1"/>
            <a:endParaRPr lang="en-US" sz="2600" dirty="0">
              <a:solidFill>
                <a:schemeClr val="bg1"/>
              </a:solidFill>
              <a:latin typeface="Adobe Gothic Std B" panose="020B0800000000000000" pitchFamily="34" charset="-128"/>
              <a:ea typeface="Adobe Gothic Std B" panose="020B0800000000000000" pitchFamily="34" charset="-128"/>
            </a:endParaRPr>
          </a:p>
        </p:txBody>
      </p:sp>
      <p:pic>
        <p:nvPicPr>
          <p:cNvPr id="7" name="Google Shape;351;p9">
            <a:extLst>
              <a:ext uri="{FF2B5EF4-FFF2-40B4-BE49-F238E27FC236}">
                <a16:creationId xmlns:a16="http://schemas.microsoft.com/office/drawing/2014/main" id="{419BD90C-DD6C-4E09-BAA7-C9B87C524B30}"/>
              </a:ext>
            </a:extLst>
          </p:cNvPr>
          <p:cNvPicPr preferRelativeResize="0"/>
          <p:nvPr/>
        </p:nvPicPr>
        <p:blipFill rotWithShape="1">
          <a:blip r:embed="rId4">
            <a:alphaModFix/>
          </a:blip>
          <a:srcRect/>
          <a:stretch/>
        </p:blipFill>
        <p:spPr>
          <a:xfrm>
            <a:off x="11277600" y="6156086"/>
            <a:ext cx="695060" cy="549514"/>
          </a:xfrm>
          <a:prstGeom prst="rect">
            <a:avLst/>
          </a:prstGeom>
          <a:noFill/>
          <a:ln>
            <a:noFill/>
          </a:ln>
        </p:spPr>
      </p:pic>
    </p:spTree>
    <p:extLst>
      <p:ext uri="{BB962C8B-B14F-4D97-AF65-F5344CB8AC3E}">
        <p14:creationId xmlns:p14="http://schemas.microsoft.com/office/powerpoint/2010/main" val="2899666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a:spLocks noGrp="1"/>
          </p:cNvSpPr>
          <p:nvPr>
            <p:ph type="title"/>
          </p:nvPr>
        </p:nvSpPr>
        <p:spPr>
          <a:xfrm>
            <a:off x="2133600" y="304800"/>
            <a:ext cx="8153400" cy="838200"/>
          </a:xfrm>
        </p:spPr>
        <p:txBody>
          <a:bodyPr/>
          <a:lstStyle/>
          <a:p>
            <a:r>
              <a:rPr lang="en-US" sz="5400" b="1" dirty="0">
                <a:solidFill>
                  <a:schemeClr val="bg1"/>
                </a:solidFill>
                <a:latin typeface="Trebuchet MS" panose="020B0603020202020204" pitchFamily="34" charset="0"/>
                <a:ea typeface="Adobe Gothic Std B" panose="020B0800000000000000" pitchFamily="34" charset="-128"/>
              </a:rPr>
              <a:t>Course Selection</a:t>
            </a:r>
          </a:p>
        </p:txBody>
      </p:sp>
      <p:sp>
        <p:nvSpPr>
          <p:cNvPr id="3" name="TextBox 2"/>
          <p:cNvSpPr txBox="1"/>
          <p:nvPr/>
        </p:nvSpPr>
        <p:spPr>
          <a:xfrm>
            <a:off x="304800" y="1371600"/>
            <a:ext cx="6858000" cy="5278368"/>
          </a:xfrm>
          <a:prstGeom prst="rect">
            <a:avLst/>
          </a:prstGeom>
          <a:noFill/>
        </p:spPr>
        <p:txBody>
          <a:bodyPr wrap="square" rtlCol="0">
            <a:spAutoFit/>
          </a:bodyPr>
          <a:lstStyle/>
          <a:p>
            <a:pPr marL="342900" lvl="1" indent="-342900">
              <a:buFont typeface="Wingdings" panose="05000000000000000000" pitchFamily="2" charset="2"/>
              <a:buChar char="§"/>
            </a:pPr>
            <a:r>
              <a:rPr lang="en-US" sz="2200" dirty="0">
                <a:solidFill>
                  <a:schemeClr val="bg1"/>
                </a:solidFill>
                <a:latin typeface="Candara" panose="020E0502030303020204" pitchFamily="34" charset="0"/>
                <a:ea typeface="Adobe Gothic Std B" panose="020B0800000000000000" pitchFamily="34" charset="-128"/>
              </a:rPr>
              <a:t>Courses are meant to supplement your home school curriculum, not replace it. Home School Administrator determines the courses needed for the student to complete their high school diploma. Collin College </a:t>
            </a:r>
            <a:r>
              <a:rPr lang="en-US" sz="2200" u="sng" dirty="0">
                <a:solidFill>
                  <a:schemeClr val="bg1"/>
                </a:solidFill>
                <a:latin typeface="Candara" panose="020E0502030303020204" pitchFamily="34" charset="0"/>
                <a:ea typeface="Adobe Gothic Std B" panose="020B0800000000000000" pitchFamily="34" charset="-128"/>
              </a:rPr>
              <a:t>does not</a:t>
            </a:r>
            <a:r>
              <a:rPr lang="en-US" sz="2200" dirty="0">
                <a:solidFill>
                  <a:schemeClr val="bg1"/>
                </a:solidFill>
                <a:latin typeface="Candara" panose="020E0502030303020204" pitchFamily="34" charset="0"/>
                <a:ea typeface="Adobe Gothic Std B" panose="020B0800000000000000" pitchFamily="34" charset="-128"/>
              </a:rPr>
              <a:t> award High School diplomas.</a:t>
            </a:r>
          </a:p>
          <a:p>
            <a:pPr marL="342900" lvl="1" indent="-342900">
              <a:buFont typeface="Wingdings" panose="05000000000000000000" pitchFamily="2" charset="2"/>
              <a:buChar char="§"/>
            </a:pPr>
            <a:endParaRPr lang="en-US" sz="2200" dirty="0">
              <a:solidFill>
                <a:schemeClr val="bg1"/>
              </a:solidFill>
              <a:latin typeface="Candara" panose="020E0502030303020204" pitchFamily="34" charset="0"/>
              <a:ea typeface="Adobe Gothic Std B" panose="020B0800000000000000" pitchFamily="34" charset="-128"/>
            </a:endParaRPr>
          </a:p>
          <a:p>
            <a:pPr marL="342900" lvl="1" indent="-342900">
              <a:buFont typeface="Wingdings" panose="05000000000000000000" pitchFamily="2" charset="2"/>
              <a:buChar char="§"/>
            </a:pPr>
            <a:endParaRPr lang="en-US" sz="2200" dirty="0">
              <a:solidFill>
                <a:schemeClr val="bg1"/>
              </a:solidFill>
              <a:latin typeface="Candara" panose="020E0502030303020204" pitchFamily="34" charset="0"/>
              <a:ea typeface="Adobe Gothic Std B" panose="020B0800000000000000" pitchFamily="34" charset="-128"/>
            </a:endParaRPr>
          </a:p>
          <a:p>
            <a:pPr marL="342900" lvl="1" indent="-342900">
              <a:buFont typeface="Wingdings" panose="05000000000000000000" pitchFamily="2" charset="2"/>
              <a:buChar char="§"/>
            </a:pPr>
            <a:r>
              <a:rPr lang="en-US" sz="2200" dirty="0">
                <a:solidFill>
                  <a:schemeClr val="bg1"/>
                </a:solidFill>
                <a:latin typeface="Candara" panose="020E0502030303020204" pitchFamily="34" charset="0"/>
                <a:ea typeface="Adobe Gothic Std B" panose="020B0800000000000000" pitchFamily="34" charset="-128"/>
              </a:rPr>
              <a:t>Dual/concurrent credit students are not eligible for kinesiology  (KINE) or (Dev Ed) classes.</a:t>
            </a:r>
          </a:p>
          <a:p>
            <a:pPr marL="342900" lvl="1" indent="-342900">
              <a:buFont typeface="Wingdings" panose="05000000000000000000" pitchFamily="2" charset="2"/>
              <a:buChar char="§"/>
            </a:pPr>
            <a:endParaRPr lang="en-US" sz="2200" dirty="0">
              <a:solidFill>
                <a:schemeClr val="bg1"/>
              </a:solidFill>
              <a:latin typeface="Candara" panose="020E0502030303020204" pitchFamily="34" charset="0"/>
              <a:ea typeface="Adobe Gothic Std B" panose="020B0800000000000000" pitchFamily="34" charset="-128"/>
            </a:endParaRPr>
          </a:p>
          <a:p>
            <a:pPr marL="342900" lvl="1" indent="-342900">
              <a:buFont typeface="Wingdings" panose="05000000000000000000" pitchFamily="2" charset="2"/>
              <a:buChar char="§"/>
            </a:pPr>
            <a:endParaRPr lang="en-US" sz="2200" dirty="0">
              <a:solidFill>
                <a:schemeClr val="bg1"/>
              </a:solidFill>
              <a:latin typeface="Candara" panose="020E0502030303020204" pitchFamily="34" charset="0"/>
              <a:ea typeface="Adobe Gothic Std B" panose="020B0800000000000000" pitchFamily="34" charset="-128"/>
            </a:endParaRPr>
          </a:p>
          <a:p>
            <a:pPr marL="342900" lvl="1" indent="-342900">
              <a:buFont typeface="Wingdings" panose="05000000000000000000" pitchFamily="2" charset="2"/>
              <a:buChar char="§"/>
            </a:pPr>
            <a:r>
              <a:rPr lang="en-US" sz="2200" dirty="0">
                <a:solidFill>
                  <a:schemeClr val="bg1"/>
                </a:solidFill>
                <a:latin typeface="Candara" panose="020E0502030303020204" pitchFamily="34" charset="0"/>
                <a:ea typeface="Adobe Gothic Std B" panose="020B0800000000000000" pitchFamily="34" charset="-128"/>
              </a:rPr>
              <a:t>Select courses that meet home school graduation requirements, Core Curriculum, or courses that are applicable to a desired degree or certificate.</a:t>
            </a:r>
          </a:p>
          <a:p>
            <a:pPr marL="342900" lvl="1" indent="-342900">
              <a:buFont typeface="Wingdings" panose="05000000000000000000" pitchFamily="2" charset="2"/>
              <a:buChar char="§"/>
            </a:pPr>
            <a:endParaRPr lang="en-US" sz="1900" dirty="0">
              <a:solidFill>
                <a:schemeClr val="bg1"/>
              </a:solidFill>
              <a:latin typeface="Adobe Gothic Std B" panose="020B0800000000000000" pitchFamily="34" charset="-128"/>
              <a:ea typeface="Adobe Gothic Std B" panose="020B0800000000000000" pitchFamily="34" charset="-128"/>
            </a:endParaRPr>
          </a:p>
          <a:p>
            <a:pPr marL="342900" lvl="1" indent="-342900">
              <a:buFont typeface="Wingdings" panose="05000000000000000000" pitchFamily="2" charset="2"/>
              <a:buChar char="§"/>
            </a:pPr>
            <a:endParaRPr lang="en-US" sz="1000" dirty="0">
              <a:solidFill>
                <a:schemeClr val="bg1"/>
              </a:solidFill>
              <a:latin typeface="Adobe Gothic Std B" panose="020B0800000000000000" pitchFamily="34" charset="-128"/>
              <a:ea typeface="Adobe Gothic Std B" panose="020B0800000000000000" pitchFamily="34" charset="-128"/>
            </a:endParaRPr>
          </a:p>
        </p:txBody>
      </p:sp>
      <p:pic>
        <p:nvPicPr>
          <p:cNvPr id="5" name="Picture 4"/>
          <p:cNvPicPr>
            <a:picLocks noChangeAspect="1"/>
          </p:cNvPicPr>
          <p:nvPr/>
        </p:nvPicPr>
        <p:blipFill>
          <a:blip r:embed="rId3"/>
          <a:stretch>
            <a:fillRect/>
          </a:stretch>
        </p:blipFill>
        <p:spPr>
          <a:xfrm>
            <a:off x="7315200" y="1676400"/>
            <a:ext cx="4343105" cy="4495800"/>
          </a:xfrm>
          <a:prstGeom prst="rect">
            <a:avLst/>
          </a:prstGeom>
          <a:ln>
            <a:noFill/>
          </a:ln>
          <a:effectLst>
            <a:softEdge rad="112500"/>
          </a:effectLst>
        </p:spPr>
      </p:pic>
    </p:spTree>
    <p:extLst>
      <p:ext uri="{BB962C8B-B14F-4D97-AF65-F5344CB8AC3E}">
        <p14:creationId xmlns:p14="http://schemas.microsoft.com/office/powerpoint/2010/main" val="1383153698"/>
      </p:ext>
    </p:extLst>
  </p:cSld>
  <p:clrMapOvr>
    <a:masterClrMapping/>
  </p:clrMapOvr>
</p:sld>
</file>

<file path=ppt/theme/theme1.xml><?xml version="1.0" encoding="utf-8"?>
<a:theme xmlns:a="http://schemas.openxmlformats.org/drawingml/2006/main" name="Default Design">
  <a:themeElements>
    <a:clrScheme name="Custom 2">
      <a:dk1>
        <a:srgbClr val="FFFFFF"/>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F2F2F2"/>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10386</TotalTime>
  <Words>3627</Words>
  <Application>Microsoft Office PowerPoint</Application>
  <PresentationFormat>Widescreen</PresentationFormat>
  <Paragraphs>550</Paragraphs>
  <Slides>43</Slides>
  <Notes>38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43</vt:i4>
      </vt:variant>
    </vt:vector>
  </HeadingPairs>
  <TitlesOfParts>
    <vt:vector size="58" baseType="lpstr">
      <vt:lpstr>Adobe Fan Heiti Std B</vt:lpstr>
      <vt:lpstr>Adobe Gothic Std B</vt:lpstr>
      <vt:lpstr>Arial</vt:lpstr>
      <vt:lpstr>Calibri</vt:lpstr>
      <vt:lpstr>Candara</vt:lpstr>
      <vt:lpstr>Century Gothic</vt:lpstr>
      <vt:lpstr>Eras Demi ITC</vt:lpstr>
      <vt:lpstr>Georgia</vt:lpstr>
      <vt:lpstr>Monotype Corsiva</vt:lpstr>
      <vt:lpstr>Open Sans</vt:lpstr>
      <vt:lpstr>Rockwell</vt:lpstr>
      <vt:lpstr>Symbol</vt:lpstr>
      <vt:lpstr>Trebuchet MS</vt:lpstr>
      <vt:lpstr>Wingdings</vt:lpstr>
      <vt:lpstr>Default Design</vt:lpstr>
      <vt:lpstr>PowerPoint Presentation</vt:lpstr>
      <vt:lpstr>What is Dual Credit?</vt:lpstr>
      <vt:lpstr>Benefits of Being a Collin College Dual Credit Student</vt:lpstr>
      <vt:lpstr>How Much You Will Save!</vt:lpstr>
      <vt:lpstr>PowerPoint Presentation</vt:lpstr>
      <vt:lpstr>Is Dual Credit Right for You...</vt:lpstr>
      <vt:lpstr>PowerPoint Presentation</vt:lpstr>
      <vt:lpstr>Dual Credit Eligibility</vt:lpstr>
      <vt:lpstr>Course Selection</vt:lpstr>
      <vt:lpstr>Course Descriptions</vt:lpstr>
      <vt:lpstr>Dual Credit Enrollment Process</vt:lpstr>
      <vt:lpstr>Application for Admissions</vt:lpstr>
      <vt:lpstr>Application Tips</vt:lpstr>
      <vt:lpstr>What is CougarWeb? </vt:lpstr>
      <vt:lpstr>PowerPoint Presentation</vt:lpstr>
      <vt:lpstr>What is a HOLD? </vt:lpstr>
      <vt:lpstr>High School Permission Form   (Front Page)</vt:lpstr>
      <vt:lpstr>PowerPoint Presentation</vt:lpstr>
      <vt:lpstr>High School Permission Form </vt:lpstr>
      <vt:lpstr>     Texas Success Initiative (TSI)</vt:lpstr>
      <vt:lpstr>TSI Exemptions </vt:lpstr>
      <vt:lpstr>Official Scores Needed</vt:lpstr>
      <vt:lpstr>TSI Waivers</vt:lpstr>
      <vt:lpstr>TSI Waivers</vt:lpstr>
      <vt:lpstr>PowerPoint Presentation</vt:lpstr>
      <vt:lpstr>What if my TSI scores are low?</vt:lpstr>
      <vt:lpstr>  Bacterial Meningitis Vaccination</vt:lpstr>
      <vt:lpstr>PowerPoint Presentation</vt:lpstr>
      <vt:lpstr>How Do I Check for HOLDS on My Account?</vt:lpstr>
      <vt:lpstr>Hold Resolution Guide </vt:lpstr>
      <vt:lpstr> 3. Ready to Register </vt:lpstr>
      <vt:lpstr>PowerPoint Presentation</vt:lpstr>
      <vt:lpstr>PowerPoint Presentation</vt:lpstr>
      <vt:lpstr>PowerPoint Presentation</vt:lpstr>
      <vt:lpstr>PowerPoint Presentation</vt:lpstr>
      <vt:lpstr>Dual Credit Website</vt:lpstr>
      <vt:lpstr>PowerPoint Presentation</vt:lpstr>
      <vt:lpstr>To Receive Accommodations</vt:lpstr>
      <vt:lpstr>Campus Resources (No additional cost to students)</vt:lpstr>
      <vt:lpstr>Get Books</vt:lpstr>
      <vt:lpstr>PowerPoint Presentation</vt:lpstr>
      <vt:lpstr>Summer/Fall 2022 Important Dates</vt:lpstr>
      <vt:lpstr>PowerPoint Presentation</vt:lpstr>
    </vt:vector>
  </TitlesOfParts>
  <Company>CCCCD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CCCCD</dc:creator>
  <cp:lastModifiedBy>David and Jennifer Byrd</cp:lastModifiedBy>
  <cp:revision>854</cp:revision>
  <cp:lastPrinted>2019-02-23T15:04:47Z</cp:lastPrinted>
  <dcterms:created xsi:type="dcterms:W3CDTF">2009-04-29T17:37:50Z</dcterms:created>
  <dcterms:modified xsi:type="dcterms:W3CDTF">2022-03-28T02:06:42Z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